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sldIdLst>
    <p:sldId id="274" r:id="rId5"/>
    <p:sldId id="281" r:id="rId6"/>
    <p:sldId id="280" r:id="rId7"/>
    <p:sldId id="282" r:id="rId8"/>
    <p:sldId id="284" r:id="rId9"/>
    <p:sldId id="283" r:id="rId10"/>
    <p:sldId id="27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B0"/>
    <a:srgbClr val="DDF8FF"/>
    <a:srgbClr val="532B85"/>
    <a:srgbClr val="E62D88"/>
    <a:srgbClr val="E632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986" autoAdjust="0"/>
  </p:normalViewPr>
  <p:slideViewPr>
    <p:cSldViewPr snapToGrid="0">
      <p:cViewPr>
        <p:scale>
          <a:sx n="105" d="100"/>
          <a:sy n="105" d="100"/>
        </p:scale>
        <p:origin x="376" y="2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Black" userId="2dfbc4d3-dc0e-444c-ab23-879dd108f778" providerId="ADAL" clId="{BC43D0E8-8128-51DE-9271-FD13995DCF09}"/>
    <pc:docChg chg="modSld">
      <pc:chgData name="Laura Black" userId="2dfbc4d3-dc0e-444c-ab23-879dd108f778" providerId="ADAL" clId="{BC43D0E8-8128-51DE-9271-FD13995DCF09}" dt="2026-09-08T14:04:09.826" v="1" actId="1076"/>
      <pc:docMkLst>
        <pc:docMk/>
      </pc:docMkLst>
      <pc:sldChg chg="modSp mod">
        <pc:chgData name="Laura Black" userId="2dfbc4d3-dc0e-444c-ab23-879dd108f778" providerId="ADAL" clId="{BC43D0E8-8128-51DE-9271-FD13995DCF09}" dt="2026-09-08T14:04:09.826" v="1" actId="1076"/>
        <pc:sldMkLst>
          <pc:docMk/>
          <pc:sldMk cId="2157941502" sldId="280"/>
        </pc:sldMkLst>
        <pc:picChg chg="mod">
          <ac:chgData name="Laura Black" userId="2dfbc4d3-dc0e-444c-ab23-879dd108f778" providerId="ADAL" clId="{BC43D0E8-8128-51DE-9271-FD13995DCF09}" dt="2026-09-08T14:04:09.826" v="1" actId="1076"/>
          <ac:picMkLst>
            <pc:docMk/>
            <pc:sldMk cId="2157941502" sldId="280"/>
            <ac:picMk id="6" creationId="{F21EC99A-0675-14AE-C6D2-6E4EE50429F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673DB-DFB8-4340-8259-F18DE9639DF3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F606E-8E33-1144-9759-2A4D5C78C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53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0EB51-BEAB-62DE-72D7-A9380AB1D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E3EBF2-4B66-2727-FCD4-6B8253A592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585C66-8BF2-BFBB-FC59-7E43F330A2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AF06F0-D12A-0A8A-BAFA-88FE0AFB7A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4F606E-8E33-1144-9759-2A4D5C78C3D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48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Is ‘experience’ still fine to use?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4F606E-8E33-1144-9759-2A4D5C78C3D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120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4F606E-8E33-1144-9759-2A4D5C78C3D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20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98169-00C5-EC33-E95D-546E84BD0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6E904E-1AA1-1B25-E00E-AC1004C354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F3F718-B963-BA63-D47E-7CA5CD6BE6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Is ‘experience’ still fine to use?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E01885-BDCB-8036-DFE5-C228EA25E3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4F606E-8E33-1144-9759-2A4D5C78C3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473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card with white text&#10;&#10;Description automatically generated">
            <a:extLst>
              <a:ext uri="{FF2B5EF4-FFF2-40B4-BE49-F238E27FC236}">
                <a16:creationId xmlns:a16="http://schemas.microsoft.com/office/drawing/2014/main" id="{D36142F0-DCE3-C874-B31C-061D8ED44C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32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a rainbow border&#10;&#10;Description automatically generated">
            <a:extLst>
              <a:ext uri="{FF2B5EF4-FFF2-40B4-BE49-F238E27FC236}">
                <a16:creationId xmlns:a16="http://schemas.microsoft.com/office/drawing/2014/main" id="{4748EFA0-0B70-849C-13D1-FDBC64CF26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98AFAD-B82A-A2A4-7220-6A4429C47807}"/>
              </a:ext>
            </a:extLst>
          </p:cNvPr>
          <p:cNvSpPr txBox="1"/>
          <p:nvPr userDrawn="1"/>
        </p:nvSpPr>
        <p:spPr>
          <a:xfrm>
            <a:off x="737429" y="1450786"/>
            <a:ext cx="5580994" cy="388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008BB0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E101A"/>
                </a:solidFill>
                <a:effectLst/>
                <a:latin typeface="Source Sans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2CA6A6B-C5BA-67D9-0F4F-40445B635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1255"/>
            <a:ext cx="10515600" cy="688975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8BB0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3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a rainbow border&#10;&#10;Description automatically generated">
            <a:extLst>
              <a:ext uri="{FF2B5EF4-FFF2-40B4-BE49-F238E27FC236}">
                <a16:creationId xmlns:a16="http://schemas.microsoft.com/office/drawing/2014/main" id="{467DEC29-1C67-18D3-4411-42E0BE3CD4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C2B452-A331-78D2-CD50-FA9E4CF60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688975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8BB0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16C9A-383B-8EC7-C8CE-7B9E0DC1B8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08125"/>
            <a:ext cx="5181600" cy="4351338"/>
          </a:xfrm>
        </p:spPr>
        <p:txBody>
          <a:bodyPr/>
          <a:lstStyle>
            <a:lvl1pPr>
              <a:buClr>
                <a:srgbClr val="008BB0"/>
              </a:buClr>
              <a:defRPr b="1" i="0">
                <a:solidFill>
                  <a:srgbClr val="532B85"/>
                </a:solidFill>
                <a:latin typeface="Source Sans Pro Semibold" panose="020B0503030403020204" pitchFamily="34" charset="0"/>
              </a:defRPr>
            </a:lvl1pPr>
            <a:lvl2pPr>
              <a:buClr>
                <a:srgbClr val="008BB0"/>
              </a:buClr>
              <a:defRPr>
                <a:latin typeface="Source Sans Pro" panose="020B0503030403020204" pitchFamily="34" charset="0"/>
              </a:defRPr>
            </a:lvl2pPr>
            <a:lvl3pPr>
              <a:buClr>
                <a:srgbClr val="008BB0"/>
              </a:buClr>
              <a:defRPr>
                <a:latin typeface="Source Sans Pro" panose="020B0503030403020204" pitchFamily="34" charset="0"/>
              </a:defRPr>
            </a:lvl3pPr>
            <a:lvl4pPr>
              <a:buClr>
                <a:srgbClr val="008BB0"/>
              </a:buClr>
              <a:defRPr>
                <a:latin typeface="Source Sans Pro" panose="020B0503030403020204" pitchFamily="34" charset="0"/>
              </a:defRPr>
            </a:lvl4pPr>
            <a:lvl5pPr>
              <a:buClr>
                <a:srgbClr val="008BB0"/>
              </a:buClr>
              <a:defRPr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183F1E2-0391-34A1-853E-D3036C75AAB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2" y="1508125"/>
            <a:ext cx="5181600" cy="4351338"/>
          </a:xfrm>
        </p:spPr>
        <p:txBody>
          <a:bodyPr/>
          <a:lstStyle>
            <a:lvl1pPr>
              <a:buClr>
                <a:srgbClr val="008BB0"/>
              </a:buClr>
              <a:defRPr b="1" i="0">
                <a:solidFill>
                  <a:srgbClr val="532B85"/>
                </a:solidFill>
                <a:latin typeface="Source Sans Pro Semibold" panose="020B0503030403020204" pitchFamily="34" charset="0"/>
              </a:defRPr>
            </a:lvl1pPr>
            <a:lvl2pPr>
              <a:buClr>
                <a:srgbClr val="008BB0"/>
              </a:buClr>
              <a:defRPr>
                <a:latin typeface="Source Sans Pro" panose="020B0503030403020204" pitchFamily="34" charset="0"/>
              </a:defRPr>
            </a:lvl2pPr>
            <a:lvl3pPr>
              <a:buClr>
                <a:srgbClr val="008BB0"/>
              </a:buClr>
              <a:defRPr>
                <a:latin typeface="Source Sans Pro" panose="020B0503030403020204" pitchFamily="34" charset="0"/>
              </a:defRPr>
            </a:lvl3pPr>
            <a:lvl4pPr>
              <a:buClr>
                <a:srgbClr val="008BB0"/>
              </a:buClr>
              <a:defRPr>
                <a:latin typeface="Source Sans Pro" panose="020B0503030403020204" pitchFamily="34" charset="0"/>
              </a:defRPr>
            </a:lvl4pPr>
            <a:lvl5pPr>
              <a:buClr>
                <a:srgbClr val="008BB0"/>
              </a:buClr>
              <a:defRPr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51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a rainbow border&#10;&#10;Description automatically generated">
            <a:extLst>
              <a:ext uri="{FF2B5EF4-FFF2-40B4-BE49-F238E27FC236}">
                <a16:creationId xmlns:a16="http://schemas.microsoft.com/office/drawing/2014/main" id="{D70637BE-CAC8-F3DC-D803-60CCBC28BC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6F6DAAB-09C4-5A1E-4C0D-26152C06C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7687"/>
            <a:ext cx="10515600" cy="688975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8BB0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152B8CA-47BE-B4BB-C6B4-7CC353C6BA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47487"/>
            <a:ext cx="5181600" cy="4351338"/>
          </a:xfrm>
        </p:spPr>
        <p:txBody>
          <a:bodyPr/>
          <a:lstStyle>
            <a:lvl1pPr>
              <a:buClr>
                <a:srgbClr val="008BB0"/>
              </a:buClr>
              <a:defRPr b="1" i="0">
                <a:solidFill>
                  <a:srgbClr val="532B85"/>
                </a:solidFill>
                <a:latin typeface="Source Sans Pro Semibold" panose="020B0503030403020204" pitchFamily="34" charset="0"/>
              </a:defRPr>
            </a:lvl1pPr>
            <a:lvl2pPr>
              <a:buClr>
                <a:srgbClr val="008BB0"/>
              </a:buClr>
              <a:defRPr>
                <a:latin typeface="Source Sans Pro" panose="020B0503030403020204" pitchFamily="34" charset="0"/>
              </a:defRPr>
            </a:lvl2pPr>
            <a:lvl3pPr>
              <a:buClr>
                <a:srgbClr val="008BB0"/>
              </a:buClr>
              <a:defRPr>
                <a:latin typeface="Source Sans Pro" panose="020B0503030403020204" pitchFamily="34" charset="0"/>
              </a:defRPr>
            </a:lvl3pPr>
            <a:lvl4pPr>
              <a:buClr>
                <a:srgbClr val="008BB0"/>
              </a:buClr>
              <a:defRPr>
                <a:latin typeface="Source Sans Pro" panose="020B0503030403020204" pitchFamily="34" charset="0"/>
              </a:defRPr>
            </a:lvl4pPr>
            <a:lvl5pPr>
              <a:buClr>
                <a:srgbClr val="008BB0"/>
              </a:buClr>
              <a:defRPr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3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a rainbow border&#10;&#10;Description automatically generated">
            <a:extLst>
              <a:ext uri="{FF2B5EF4-FFF2-40B4-BE49-F238E27FC236}">
                <a16:creationId xmlns:a16="http://schemas.microsoft.com/office/drawing/2014/main" id="{8D0B11A5-6CD6-B0EB-E165-774595C98F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1309BA4-2A01-53BF-F3C2-3A6E132BA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7687"/>
            <a:ext cx="10515600" cy="688975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8BB0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25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a rainbow border&#10;&#10;Description automatically generated">
            <a:extLst>
              <a:ext uri="{FF2B5EF4-FFF2-40B4-BE49-F238E27FC236}">
                <a16:creationId xmlns:a16="http://schemas.microsoft.com/office/drawing/2014/main" id="{9E99AAD9-083F-25DF-638E-D18D9A762B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C875BA-FBC0-34ED-1B0F-5848BC36A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1778000"/>
            <a:ext cx="3932237" cy="3141663"/>
          </a:xfrm>
        </p:spPr>
        <p:txBody>
          <a:bodyPr/>
          <a:lstStyle>
            <a:lvl1pPr marL="0" indent="0">
              <a:buNone/>
              <a:defRPr sz="1600">
                <a:latin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D74D48C-911A-E1A8-3CA0-E0C95606C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239"/>
            <a:ext cx="4129216" cy="926929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8BB0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A955337-CC18-22DE-9927-4D4EF87906E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207000" y="568325"/>
            <a:ext cx="5181600" cy="4351338"/>
          </a:xfrm>
        </p:spPr>
        <p:txBody>
          <a:bodyPr/>
          <a:lstStyle>
            <a:lvl1pPr>
              <a:buClr>
                <a:srgbClr val="008BB0"/>
              </a:buClr>
              <a:defRPr b="1" i="0">
                <a:solidFill>
                  <a:srgbClr val="532B85"/>
                </a:solidFill>
                <a:latin typeface="Source Sans Pro Semibold" panose="020B0503030403020204" pitchFamily="34" charset="0"/>
              </a:defRPr>
            </a:lvl1pPr>
            <a:lvl2pPr>
              <a:buClr>
                <a:srgbClr val="008BB0"/>
              </a:buClr>
              <a:defRPr>
                <a:latin typeface="Source Sans Pro" panose="020B0503030403020204" pitchFamily="34" charset="0"/>
              </a:defRPr>
            </a:lvl2pPr>
            <a:lvl3pPr>
              <a:buClr>
                <a:srgbClr val="008BB0"/>
              </a:buClr>
              <a:defRPr>
                <a:latin typeface="Source Sans Pro" panose="020B0503030403020204" pitchFamily="34" charset="0"/>
              </a:defRPr>
            </a:lvl3pPr>
            <a:lvl4pPr>
              <a:buClr>
                <a:srgbClr val="008BB0"/>
              </a:buClr>
              <a:defRPr>
                <a:latin typeface="Source Sans Pro" panose="020B0503030403020204" pitchFamily="34" charset="0"/>
              </a:defRPr>
            </a:lvl4pPr>
            <a:lvl5pPr>
              <a:buClr>
                <a:srgbClr val="008BB0"/>
              </a:buClr>
              <a:defRPr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43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a rainbow border&#10;&#10;Description automatically generated">
            <a:extLst>
              <a:ext uri="{FF2B5EF4-FFF2-40B4-BE49-F238E27FC236}">
                <a16:creationId xmlns:a16="http://schemas.microsoft.com/office/drawing/2014/main" id="{70CDC08C-99B9-4246-07F8-52E6E1A64D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80252E-1F2E-3DEF-EE58-BAB371E785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5683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BAB9B442-8A58-F113-6CB9-8FF2686159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1778000"/>
            <a:ext cx="3932237" cy="3141663"/>
          </a:xfrm>
        </p:spPr>
        <p:txBody>
          <a:bodyPr/>
          <a:lstStyle>
            <a:lvl1pPr marL="0" indent="0">
              <a:buNone/>
              <a:defRPr sz="1600">
                <a:latin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5BBE13B-F7C9-C074-A739-EBF0F0FD6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4129216" cy="926929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8BB0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4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36E11E-8B2B-4B37-1361-7F42D7926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A7F449-9A3D-1E57-DEFB-4483EF9EA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3CDF2-ED03-313A-244E-E4794CE1F4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DA298-FCD6-944E-B0C2-1F57D7437596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CCE20-5D06-8DCE-5409-80FC7EAB58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5BA4A-B5F2-E57A-4A69-6FE80B2843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957E0-3D36-C74A-80AE-58D0715EE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15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6" r:id="rId6"/>
    <p:sldLayoutId id="2147483657" r:id="rId7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F6078-E036-6920-FDBE-14595B0C9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4D264068-C8CE-1D4B-6E38-633280B6F637}"/>
              </a:ext>
            </a:extLst>
          </p:cNvPr>
          <p:cNvSpPr txBox="1">
            <a:spLocks/>
          </p:cNvSpPr>
          <p:nvPr/>
        </p:nvSpPr>
        <p:spPr>
          <a:xfrm>
            <a:off x="871597" y="2395841"/>
            <a:ext cx="7755568" cy="1566335"/>
          </a:xfrm>
          <a:prstGeom prst="rect">
            <a:avLst/>
          </a:prstGeom>
        </p:spPr>
        <p:txBody>
          <a:bodyPr anchor="b">
            <a:normAutofit fontScale="60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b="1" kern="1200">
                <a:solidFill>
                  <a:schemeClr val="bg1"/>
                </a:solidFill>
                <a:latin typeface="Source Sans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8000" dirty="0"/>
              <a:t>Get ready for Launchpad! </a:t>
            </a:r>
          </a:p>
          <a:p>
            <a:pPr>
              <a:lnSpc>
                <a:spcPct val="170000"/>
              </a:lnSpc>
            </a:pPr>
            <a:r>
              <a:rPr lang="en-US" sz="5300" dirty="0">
                <a:solidFill>
                  <a:srgbClr val="008BB0"/>
                </a:solidFill>
              </a:rPr>
              <a:t>For KS1/LKS2 pupils</a:t>
            </a:r>
            <a:endParaRPr lang="en-GB" sz="5300" dirty="0">
              <a:solidFill>
                <a:srgbClr val="008BB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85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B12AA-BB34-09B1-78F1-093023EF8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4504480-E680-3179-35C4-B21D7DB43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688975"/>
          </a:xfrm>
        </p:spPr>
        <p:txBody>
          <a:bodyPr>
            <a:normAutofit/>
          </a:bodyPr>
          <a:lstStyle/>
          <a:p>
            <a:r>
              <a:rPr lang="en-US" dirty="0"/>
              <a:t>What is Launchpad?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4ACD1A6-BFA1-8C36-85F1-5ECDA917E7AC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838199" y="1270590"/>
            <a:ext cx="9438861" cy="149870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200" b="1" dirty="0">
                <a:latin typeface="Source Sans Pro" panose="020B0503030403020204" pitchFamily="34" charset="0"/>
              </a:rPr>
              <a:t>Launchpad is a series of questions and activities you will complete when you first log in to DreamBox Maths. </a:t>
            </a:r>
          </a:p>
          <a:p>
            <a:pPr marL="0" indent="0">
              <a:buNone/>
            </a:pPr>
            <a:endParaRPr lang="en-US" sz="2200" b="1" dirty="0">
              <a:solidFill>
                <a:srgbClr val="532B85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71C648-DFF8-F100-1FA3-83D8E5DB8C0B}"/>
              </a:ext>
            </a:extLst>
          </p:cNvPr>
          <p:cNvSpPr txBox="1"/>
          <p:nvPr/>
        </p:nvSpPr>
        <p:spPr>
          <a:xfrm>
            <a:off x="838199" y="2197100"/>
            <a:ext cx="6039679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It will: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8BB0"/>
              </a:solidFill>
              <a:latin typeface="Source Sans Pro" panose="020B0503030403020204" pitchFamily="34" charset="0"/>
            </a:endParaRPr>
          </a:p>
          <a:p>
            <a:pPr marL="285750" indent="-285750">
              <a:buClr>
                <a:srgbClr val="008BB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Pro" panose="020B0503030403020204" pitchFamily="34" charset="0"/>
              </a:rPr>
              <a:t>Look like a normal DreamBox Maths lesson – but have more questions and cover a range of topics. </a:t>
            </a:r>
          </a:p>
          <a:p>
            <a:pPr marL="285750" indent="-285750">
              <a:buClr>
                <a:srgbClr val="008BB0"/>
              </a:buClr>
              <a:buFont typeface="Arial" panose="020B0604020202020204" pitchFamily="34" charset="0"/>
              <a:buChar char="•"/>
            </a:pPr>
            <a:endParaRPr lang="en-US" sz="2000" dirty="0">
              <a:latin typeface="Source Sans Pro" panose="020B0503030403020204" pitchFamily="34" charset="0"/>
            </a:endParaRPr>
          </a:p>
          <a:p>
            <a:pPr marL="285750" indent="-285750">
              <a:buClr>
                <a:srgbClr val="008BB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Pro" panose="020B0503030403020204" pitchFamily="34" charset="0"/>
              </a:rPr>
              <a:t>Be longer than a DreamBox Maths lesson - and will last 15-45 minutes.</a:t>
            </a:r>
          </a:p>
          <a:p>
            <a:pPr marL="285750" indent="-285750">
              <a:buClr>
                <a:srgbClr val="008BB0"/>
              </a:buClr>
              <a:buFont typeface="Arial" panose="020B0604020202020204" pitchFamily="34" charset="0"/>
              <a:buChar char="•"/>
            </a:pPr>
            <a:endParaRPr lang="en-US" sz="2000" dirty="0">
              <a:latin typeface="Source Sans Pro" panose="020B0503030403020204" pitchFamily="34" charset="0"/>
            </a:endParaRPr>
          </a:p>
          <a:p>
            <a:pPr marL="285750" indent="-285750">
              <a:buClr>
                <a:srgbClr val="008BB0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latin typeface="Source Sans Pro" panose="020B0503030403020204" pitchFamily="34" charset="0"/>
              </a:rPr>
              <a:t>Find out what you already know in maths, and what you need to learn.</a:t>
            </a:r>
            <a:endParaRPr lang="en-US" sz="2000" dirty="0">
              <a:latin typeface="Source Sans Pro" panose="020B0503030403020204" pitchFamily="34" charset="0"/>
            </a:endParaRPr>
          </a:p>
          <a:p>
            <a:endParaRPr lang="en-GB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7F04826-B9CA-3B7B-8EAE-144286EA58FE}"/>
              </a:ext>
            </a:extLst>
          </p:cNvPr>
          <p:cNvSpPr/>
          <p:nvPr/>
        </p:nvSpPr>
        <p:spPr>
          <a:xfrm>
            <a:off x="7384774" y="2531762"/>
            <a:ext cx="3969026" cy="2659608"/>
          </a:xfrm>
          <a:prstGeom prst="roundRect">
            <a:avLst>
              <a:gd name="adj" fmla="val 8398"/>
            </a:avLst>
          </a:prstGeom>
          <a:solidFill>
            <a:srgbClr val="008BB0">
              <a:alpha val="10980"/>
            </a:srgbClr>
          </a:solidFill>
          <a:ln>
            <a:solidFill>
              <a:srgbClr val="DDF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GB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GB" sz="20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It will </a:t>
            </a:r>
            <a:r>
              <a:rPr lang="en-GB" sz="2000" b="1" i="1" u="sng" dirty="0">
                <a:solidFill>
                  <a:srgbClr val="008BB0"/>
                </a:solidFill>
                <a:latin typeface="Source Sans Pro" panose="020B0503030403020204" pitchFamily="34" charset="0"/>
              </a:rPr>
              <a:t>not</a:t>
            </a:r>
            <a:r>
              <a:rPr lang="en-GB" sz="20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: </a:t>
            </a:r>
          </a:p>
          <a:p>
            <a:pPr algn="ctr"/>
            <a:endParaRPr lang="en-GB" sz="2000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GB" sz="2000" dirty="0">
                <a:solidFill>
                  <a:schemeClr val="tx1"/>
                </a:solidFill>
                <a:latin typeface="Source Sans Pro" panose="020B0503030403020204" pitchFamily="34" charset="0"/>
              </a:rPr>
              <a:t>Be a test or give you a score. </a:t>
            </a:r>
          </a:p>
          <a:p>
            <a:pPr algn="ctr"/>
            <a:endParaRPr lang="en-GB" sz="2000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GB" sz="2000" dirty="0">
                <a:solidFill>
                  <a:schemeClr val="tx1"/>
                </a:solidFill>
                <a:latin typeface="Source Sans Pro" panose="020B0503030403020204" pitchFamily="34" charset="0"/>
              </a:rPr>
              <a:t>It is simply for DreamBox Maths to understand where it can help you. 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81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30336-C839-8FC5-3870-8A5EFE798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C13D20F3-6F2E-3967-BADB-AD6B41268A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8322" y="1639048"/>
            <a:ext cx="4030566" cy="2613991"/>
          </a:xfrm>
        </p:spPr>
        <p:txBody>
          <a:bodyPr>
            <a:noAutofit/>
          </a:bodyPr>
          <a:lstStyle/>
          <a:p>
            <a:r>
              <a:rPr lang="en-US" sz="2000" dirty="0"/>
              <a:t>When you log in, your screen will look like this one with a big rocket. </a:t>
            </a:r>
          </a:p>
          <a:p>
            <a:endParaRPr lang="en-US" sz="2000" dirty="0"/>
          </a:p>
          <a:p>
            <a:r>
              <a:rPr lang="en-US" sz="2000" b="1" dirty="0">
                <a:solidFill>
                  <a:srgbClr val="008BB0"/>
                </a:solidFill>
              </a:rPr>
              <a:t>This is Launchpad! </a:t>
            </a:r>
          </a:p>
          <a:p>
            <a:endParaRPr lang="en-US" sz="2000" b="1" dirty="0"/>
          </a:p>
          <a:p>
            <a:r>
              <a:rPr lang="en-US" sz="2000" dirty="0"/>
              <a:t>To begin, just click on the rocket. </a:t>
            </a: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78024482-AC22-2B82-5BE6-D5944E624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444" y="457026"/>
            <a:ext cx="7848600" cy="1001713"/>
          </a:xfrm>
        </p:spPr>
        <p:txBody>
          <a:bodyPr>
            <a:normAutofit/>
          </a:bodyPr>
          <a:lstStyle/>
          <a:p>
            <a:r>
              <a:rPr lang="en-US" dirty="0"/>
              <a:t>How to start Launchpad</a:t>
            </a:r>
          </a:p>
        </p:txBody>
      </p:sp>
      <p:pic>
        <p:nvPicPr>
          <p:cNvPr id="2" name="Picture 1" descr="A purple rectangular frame with green and black border&#10;&#10;Description automatically generated">
            <a:extLst>
              <a:ext uri="{FF2B5EF4-FFF2-40B4-BE49-F238E27FC236}">
                <a16:creationId xmlns:a16="http://schemas.microsoft.com/office/drawing/2014/main" id="{7AB7B128-8617-17EB-F8BC-E0761963C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365" y="1639048"/>
            <a:ext cx="5183313" cy="3796777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6579CC-0D79-67B1-892A-6C16E01F4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980" y="2108932"/>
            <a:ext cx="4785939" cy="315627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A2F1F-A176-4DF2-6840-EC150A1E3E4C}"/>
              </a:ext>
            </a:extLst>
          </p:cNvPr>
          <p:cNvSpPr txBox="1">
            <a:spLocks/>
          </p:cNvSpPr>
          <p:nvPr/>
        </p:nvSpPr>
        <p:spPr>
          <a:xfrm>
            <a:off x="959926" y="988856"/>
            <a:ext cx="943886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1EC99A-0675-14AE-C6D2-6E4EE50429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3140" y="3687068"/>
            <a:ext cx="254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94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E3E7D-0612-C130-7CD4-CB5498F11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rectangular frame with green and black border&#10;&#10;Description automatically generated">
            <a:extLst>
              <a:ext uri="{FF2B5EF4-FFF2-40B4-BE49-F238E27FC236}">
                <a16:creationId xmlns:a16="http://schemas.microsoft.com/office/drawing/2014/main" id="{08214412-3145-50EF-761C-D9B21ECE9E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35" y="1169709"/>
            <a:ext cx="5652052" cy="4366386"/>
          </a:xfrm>
          <a:prstGeom prst="rect">
            <a:avLst/>
          </a:prstGeom>
          <a:noFill/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798A8DCC-2ADB-2DBA-1F56-E1CB400BF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688975"/>
          </a:xfrm>
        </p:spPr>
        <p:txBody>
          <a:bodyPr>
            <a:normAutofit/>
          </a:bodyPr>
          <a:lstStyle/>
          <a:p>
            <a:r>
              <a:rPr lang="en-US" dirty="0"/>
              <a:t>How does it work?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4559AB7-0339-6D87-E694-B8CEAD4BB771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50257" y="1472305"/>
            <a:ext cx="4933709" cy="40637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>
                <a:latin typeface="Source Sans Pro" panose="020B0503030403020204" pitchFamily="34" charset="0"/>
              </a:rPr>
              <a:t>Once you’ve clicked the rocket, you will: </a:t>
            </a:r>
            <a:br>
              <a:rPr lang="en-US" sz="2000" dirty="0">
                <a:latin typeface="Source Sans Pro" panose="020B0503030403020204" pitchFamily="34" charset="0"/>
              </a:rPr>
            </a:br>
            <a:endParaRPr lang="en-US" sz="2000" dirty="0">
              <a:latin typeface="Source Sans Pro" panose="020B0503030403020204" pitchFamily="34" charset="0"/>
            </a:endParaRPr>
          </a:p>
          <a:p>
            <a:pPr marL="457200" indent="-457200">
              <a:buClr>
                <a:srgbClr val="008BB0"/>
              </a:buClr>
              <a:buFont typeface="+mj-lt"/>
              <a:buAutoNum type="arabicPeriod"/>
            </a:pPr>
            <a:r>
              <a:rPr lang="en-US" sz="2000" dirty="0">
                <a:latin typeface="Source Sans Pro" panose="020B0503030403020204" pitchFamily="34" charset="0"/>
              </a:rPr>
              <a:t>Watch a short video about Launchpad. </a:t>
            </a:r>
            <a:br>
              <a:rPr lang="en-US" sz="2000" dirty="0">
                <a:latin typeface="Source Sans Pro" panose="020B0503030403020204" pitchFamily="34" charset="0"/>
              </a:rPr>
            </a:br>
            <a:endParaRPr lang="en-US" sz="2000" dirty="0">
              <a:latin typeface="Source Sans Pro" panose="020B0503030403020204" pitchFamily="34" charset="0"/>
            </a:endParaRPr>
          </a:p>
          <a:p>
            <a:pPr marL="457200" indent="-457200">
              <a:buClr>
                <a:srgbClr val="008BB0"/>
              </a:buClr>
              <a:buFont typeface="+mj-lt"/>
              <a:buAutoNum type="arabicPeriod"/>
            </a:pPr>
            <a:r>
              <a:rPr lang="en-US" sz="2000" dirty="0">
                <a:latin typeface="Source Sans Pro" panose="020B0503030403020204" pitchFamily="34" charset="0"/>
              </a:rPr>
              <a:t>Complete the activities and answer the questions. </a:t>
            </a:r>
            <a:br>
              <a:rPr lang="en-US" sz="2000" dirty="0">
                <a:latin typeface="Source Sans Pro" panose="020B0503030403020204" pitchFamily="34" charset="0"/>
              </a:rPr>
            </a:br>
            <a:endParaRPr lang="en-US" sz="2000" dirty="0">
              <a:latin typeface="Source Sans Pro" panose="020B0503030403020204" pitchFamily="34" charset="0"/>
            </a:endParaRPr>
          </a:p>
          <a:p>
            <a:pPr marL="457200" indent="-457200">
              <a:buClr>
                <a:srgbClr val="008BB0"/>
              </a:buClr>
              <a:buFont typeface="+mj-lt"/>
              <a:buAutoNum type="arabicPeriod"/>
            </a:pPr>
            <a:r>
              <a:rPr lang="en-US" sz="2000" dirty="0">
                <a:latin typeface="Source Sans Pro" panose="020B0503030403020204" pitchFamily="34" charset="0"/>
              </a:rPr>
              <a:t>Take your time – you do not need to rush.</a:t>
            </a:r>
            <a:br>
              <a:rPr lang="en-US" sz="2000" dirty="0">
                <a:latin typeface="Source Sans Pro" panose="020B0503030403020204" pitchFamily="34" charset="0"/>
              </a:rPr>
            </a:br>
            <a:endParaRPr lang="en-US" sz="2000" dirty="0">
              <a:latin typeface="Source Sans Pro" panose="020B0503030403020204" pitchFamily="34" charset="0"/>
            </a:endParaRPr>
          </a:p>
          <a:p>
            <a:pPr marL="457200" indent="-457200">
              <a:buClr>
                <a:srgbClr val="008BB0"/>
              </a:buClr>
              <a:buFont typeface="+mj-lt"/>
              <a:buAutoNum type="arabicPeriod"/>
            </a:pPr>
            <a:r>
              <a:rPr lang="en-US" sz="2000" dirty="0">
                <a:latin typeface="Source Sans Pro" panose="020B0503030403020204" pitchFamily="34" charset="0"/>
              </a:rPr>
              <a:t>If you don’t finish in your DreamBox Maths session – that’s okay! You can continue when you next log in.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76A712-90F7-9854-D9B6-920E5105B0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0252" y="1729935"/>
            <a:ext cx="5261113" cy="36670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913130-E034-82EC-2AA5-E2DEC27866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2825" y="4268268"/>
            <a:ext cx="2234854" cy="223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30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E5449-2E27-EBDD-2E63-7C55702D5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4">
            <a:extLst>
              <a:ext uri="{FF2B5EF4-FFF2-40B4-BE49-F238E27FC236}">
                <a16:creationId xmlns:a16="http://schemas.microsoft.com/office/drawing/2014/main" id="{7DEF6189-5BFF-52E3-3EAD-80CC0EF5E97E}"/>
              </a:ext>
            </a:extLst>
          </p:cNvPr>
          <p:cNvSpPr/>
          <p:nvPr/>
        </p:nvSpPr>
        <p:spPr>
          <a:xfrm>
            <a:off x="6286500" y="1568166"/>
            <a:ext cx="5219700" cy="3970318"/>
          </a:xfrm>
          <a:prstGeom prst="roundRect">
            <a:avLst>
              <a:gd name="adj" fmla="val 8398"/>
            </a:avLst>
          </a:prstGeom>
          <a:solidFill>
            <a:srgbClr val="008BB0">
              <a:alpha val="10980"/>
            </a:srgbClr>
          </a:solidFill>
          <a:ln>
            <a:solidFill>
              <a:srgbClr val="DDF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Rectangle: Rounded Corners 4">
            <a:extLst>
              <a:ext uri="{FF2B5EF4-FFF2-40B4-BE49-F238E27FC236}">
                <a16:creationId xmlns:a16="http://schemas.microsoft.com/office/drawing/2014/main" id="{5BF6A65A-4998-BF55-2941-F7FDA39AD63A}"/>
              </a:ext>
            </a:extLst>
          </p:cNvPr>
          <p:cNvSpPr/>
          <p:nvPr/>
        </p:nvSpPr>
        <p:spPr>
          <a:xfrm>
            <a:off x="838200" y="1568166"/>
            <a:ext cx="5219700" cy="3970318"/>
          </a:xfrm>
          <a:prstGeom prst="roundRect">
            <a:avLst>
              <a:gd name="adj" fmla="val 8398"/>
            </a:avLst>
          </a:prstGeom>
          <a:solidFill>
            <a:srgbClr val="008BB0">
              <a:alpha val="10980"/>
            </a:srgbClr>
          </a:solidFill>
          <a:ln>
            <a:solidFill>
              <a:srgbClr val="DDF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FD5BDE0-C3C3-1290-4507-9AF45B478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688975"/>
          </a:xfrm>
        </p:spPr>
        <p:txBody>
          <a:bodyPr>
            <a:normAutofit/>
          </a:bodyPr>
          <a:lstStyle/>
          <a:p>
            <a:r>
              <a:rPr lang="en-US" dirty="0"/>
              <a:t>Tips for Launchpad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C033962-5424-85DE-63FC-1C2A1C08092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629400" y="2281236"/>
            <a:ext cx="4533900" cy="4351338"/>
          </a:xfrm>
        </p:spPr>
        <p:txBody>
          <a:bodyPr>
            <a:normAutofit/>
          </a:bodyPr>
          <a:lstStyle/>
          <a:p>
            <a:pPr>
              <a:buClr>
                <a:srgbClr val="008BB0"/>
              </a:buClr>
              <a:buFont typeface="Wingdings" pitchFamily="2" charset="2"/>
              <a:buChar char="ü"/>
            </a:pPr>
            <a:r>
              <a:rPr lang="en-US" sz="24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 Wear headphones </a:t>
            </a:r>
            <a:br>
              <a:rPr lang="en-US" sz="2400" b="1" dirty="0">
                <a:solidFill>
                  <a:srgbClr val="008BB0"/>
                </a:solidFill>
                <a:latin typeface="Source Sans Pro" panose="020B0503030403020204" pitchFamily="34" charset="0"/>
              </a:rPr>
            </a:br>
            <a:r>
              <a:rPr lang="en-US" sz="24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 </a:t>
            </a:r>
            <a:r>
              <a:rPr lang="en-US" sz="2000" dirty="0">
                <a:latin typeface="Source Sans Pro" panose="020B0503030403020204" pitchFamily="34" charset="0"/>
              </a:rPr>
              <a:t>Listen to the questions and support.</a:t>
            </a:r>
          </a:p>
          <a:p>
            <a:pPr>
              <a:buClr>
                <a:srgbClr val="008BB0"/>
              </a:buClr>
              <a:buFont typeface="Wingdings" pitchFamily="2" charset="2"/>
              <a:buChar char="ü"/>
            </a:pPr>
            <a:endParaRPr lang="en-US" sz="2000" b="1" dirty="0">
              <a:solidFill>
                <a:srgbClr val="008BB0"/>
              </a:solidFill>
              <a:latin typeface="Source Sans Pro" panose="020B0503030403020204" pitchFamily="34" charset="0"/>
            </a:endParaRPr>
          </a:p>
          <a:p>
            <a:pPr>
              <a:buClr>
                <a:srgbClr val="008BB0"/>
              </a:buClr>
              <a:buFont typeface="Wingdings" pitchFamily="2" charset="2"/>
              <a:buChar char="ü"/>
            </a:pPr>
            <a:r>
              <a:rPr lang="en-GB" sz="24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Don’t worry about making mistakes </a:t>
            </a:r>
            <a:r>
              <a:rPr lang="en-GB" sz="2000" dirty="0">
                <a:latin typeface="Source Sans Pro" panose="020B0503030403020204" pitchFamily="34" charset="0"/>
              </a:rPr>
              <a:t>because mistakes are an important part of learning.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092F37-049C-140C-0452-EC262710C27D}"/>
              </a:ext>
            </a:extLst>
          </p:cNvPr>
          <p:cNvSpPr txBox="1"/>
          <p:nvPr/>
        </p:nvSpPr>
        <p:spPr>
          <a:xfrm>
            <a:off x="1012031" y="1879032"/>
            <a:ext cx="487203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4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Don’t give up - even if you find  a question too hard</a:t>
            </a:r>
            <a:r>
              <a:rPr lang="en-US" sz="28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                </a:t>
            </a:r>
            <a:r>
              <a:rPr lang="en-US" sz="2000" dirty="0">
                <a:latin typeface="Source Sans Pro" panose="020B0503030403020204" pitchFamily="34" charset="0"/>
              </a:rPr>
              <a:t>Some questions might be too hard and some too easy – this is okay! DreamBox Maths is finding </a:t>
            </a:r>
            <a:r>
              <a:rPr lang="en-GB" sz="2000" dirty="0">
                <a:latin typeface="Source Sans Pro" panose="020B0503030403020204" pitchFamily="34" charset="0"/>
              </a:rPr>
              <a:t>your strengths and areas it can help you grow.</a:t>
            </a:r>
          </a:p>
          <a:p>
            <a:pPr marL="342900" indent="-342900">
              <a:buFont typeface="Wingdings" pitchFamily="2" charset="2"/>
              <a:buChar char="ü"/>
            </a:pPr>
            <a:endParaRPr lang="en-GB" sz="2000" b="1" dirty="0">
              <a:solidFill>
                <a:srgbClr val="008BB0"/>
              </a:solidFill>
              <a:latin typeface="Source Sans Pro" panose="020B0503030403020204" pitchFamily="34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Answer questions on your own</a:t>
            </a:r>
          </a:p>
          <a:p>
            <a:r>
              <a:rPr lang="en-US" sz="20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        </a:t>
            </a:r>
            <a:r>
              <a:rPr lang="en-US" sz="2000" dirty="0">
                <a:latin typeface="Source Sans Pro" panose="020B0503030403020204" pitchFamily="34" charset="0"/>
              </a:rPr>
              <a:t>DreamBox Maths needs to know what   </a:t>
            </a:r>
          </a:p>
          <a:p>
            <a:r>
              <a:rPr lang="en-US" sz="2000" i="1" dirty="0">
                <a:latin typeface="Source Sans Pro" panose="020B0503030403020204" pitchFamily="34" charset="0"/>
              </a:rPr>
              <a:t>         you</a:t>
            </a:r>
            <a:r>
              <a:rPr lang="en-US" sz="2000" dirty="0">
                <a:latin typeface="Source Sans Pro" panose="020B0503030403020204" pitchFamily="34" charset="0"/>
              </a:rPr>
              <a:t> need help with.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635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7E2DA-FBC9-0203-9218-EF9E5B477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E1346DD-F296-1925-8A68-0C05D8AE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4049"/>
            <a:ext cx="10515600" cy="688975"/>
          </a:xfrm>
        </p:spPr>
        <p:txBody>
          <a:bodyPr>
            <a:normAutofit/>
          </a:bodyPr>
          <a:lstStyle/>
          <a:p>
            <a:r>
              <a:rPr lang="en-US" dirty="0"/>
              <a:t>Starting your DreamBox Maths journey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AB77033-5AA0-A044-114F-468478CBB28F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081268" y="2081268"/>
            <a:ext cx="4356364" cy="24639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After you have finished Launchpad, you will begin your normal DreamBox Maths lessons.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008BB0"/>
                </a:solidFill>
              </a:rPr>
              <a:t>Enjoy Launchpad, and we can’t wait to see what you achieve on DreamBox Maths! 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purple rectangular frame with green and black border&#10;&#10;Description automatically generated">
            <a:extLst>
              <a:ext uri="{FF2B5EF4-FFF2-40B4-BE49-F238E27FC236}">
                <a16:creationId xmlns:a16="http://schemas.microsoft.com/office/drawing/2014/main" id="{CEDCD123-4669-E24F-6855-FFED1660CE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365" y="1639048"/>
            <a:ext cx="5183313" cy="4118815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DD41AE-1A7B-A93A-9BE4-576D3FB14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081" y="2081268"/>
            <a:ext cx="4811386" cy="35542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D160D1-D982-5239-8CAA-ECBFF8BF6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5299" y="307929"/>
            <a:ext cx="2662237" cy="26622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BDCB43-3BFD-9A8A-14E7-0776B73C11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6507" y="4032662"/>
            <a:ext cx="1999365" cy="237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8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CE7AF-AE6D-001A-168D-1D6336FC5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card with white text&#10;&#10;Description automatically generated">
            <a:extLst>
              <a:ext uri="{FF2B5EF4-FFF2-40B4-BE49-F238E27FC236}">
                <a16:creationId xmlns:a16="http://schemas.microsoft.com/office/drawing/2014/main" id="{20BA26B8-D09A-87DE-D97F-4B7FF93BC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57E7DFD-310B-117F-D78D-D1B9E36865C2}"/>
              </a:ext>
            </a:extLst>
          </p:cNvPr>
          <p:cNvSpPr txBox="1">
            <a:spLocks/>
          </p:cNvSpPr>
          <p:nvPr/>
        </p:nvSpPr>
        <p:spPr>
          <a:xfrm>
            <a:off x="875277" y="2069591"/>
            <a:ext cx="10148838" cy="34588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5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If you have any questions, </a:t>
            </a:r>
          </a:p>
          <a:p>
            <a:r>
              <a:rPr lang="en-GB" sz="55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ask your teacher</a:t>
            </a:r>
            <a:endParaRPr lang="en-GB" sz="5400" b="1" dirty="0">
              <a:solidFill>
                <a:schemeClr val="bg1"/>
              </a:solidFill>
              <a:latin typeface="Source Sans Pro Semibold" panose="020B0503030403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3300" b="1" dirty="0">
                <a:solidFill>
                  <a:srgbClr val="008BB0"/>
                </a:solidFill>
                <a:latin typeface="Source Sans Pro Semibold" panose="020B0503030403020204" pitchFamily="34" charset="0"/>
              </a:rPr>
              <a:t>Good luck on your DreamBox Maths journey!</a:t>
            </a:r>
          </a:p>
          <a:p>
            <a:endParaRPr lang="en-GB" sz="5400" b="1" dirty="0">
              <a:latin typeface="Source Sans Pro Semibold" panose="020B05030304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A17A54-9EA5-228E-9464-36E7FE4C1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6723" y="2988408"/>
            <a:ext cx="254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2072689-b1a2-4873-a713-d6b4a62aa141" xsi:nil="true"/>
    <lcf76f155ced4ddcb4097134ff3c332f xmlns="ffc8707a-8127-4f35-8ef5-7e8f9404392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97B9EB3B3F074C85D89AB44AC9C24C" ma:contentTypeVersion="13" ma:contentTypeDescription="Create a new document." ma:contentTypeScope="" ma:versionID="1382c55c2d70437e08d444c48d8144e2">
  <xsd:schema xmlns:xsd="http://www.w3.org/2001/XMLSchema" xmlns:xs="http://www.w3.org/2001/XMLSchema" xmlns:p="http://schemas.microsoft.com/office/2006/metadata/properties" xmlns:ns2="ffc8707a-8127-4f35-8ef5-7e8f9404392a" xmlns:ns3="d2072689-b1a2-4873-a713-d6b4a62aa141" targetNamespace="http://schemas.microsoft.com/office/2006/metadata/properties" ma:root="true" ma:fieldsID="eb7cc73dd60b64f193a5d3e62e9005dc" ns2:_="" ns3:_="">
    <xsd:import namespace="ffc8707a-8127-4f35-8ef5-7e8f9404392a"/>
    <xsd:import namespace="d2072689-b1a2-4873-a713-d6b4a62aa1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c8707a-8127-4f35-8ef5-7e8f940439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7e9bbfb-a8e6-46eb-af7e-63cc1449cd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072689-b1a2-4873-a713-d6b4a62aa14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21d8336-48c0-4216-9252-b933713d336f}" ma:internalName="TaxCatchAll" ma:showField="CatchAllData" ma:web="d2072689-b1a2-4873-a713-d6b4a62aa1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58B8BC-893F-425D-96F0-9C8E5D7C5558}">
  <ds:schemaRefs>
    <ds:schemaRef ds:uri="http://www.w3.org/XML/1998/namespace"/>
    <ds:schemaRef ds:uri="ffc8707a-8127-4f35-8ef5-7e8f9404392a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d2072689-b1a2-4873-a713-d6b4a62aa141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AEA0860-C6AD-4494-8523-EC6DF9CB43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3B50124-08B1-45EE-85FE-C3A2D500BC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c8707a-8127-4f35-8ef5-7e8f9404392a"/>
    <ds:schemaRef ds:uri="d2072689-b1a2-4873-a713-d6b4a62aa1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377</Words>
  <Application>Microsoft Macintosh PowerPoint</Application>
  <PresentationFormat>Widescreen</PresentationFormat>
  <Paragraphs>64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Source Sans Pro</vt:lpstr>
      <vt:lpstr>Source Sans Pro Semibold</vt:lpstr>
      <vt:lpstr>Wingdings</vt:lpstr>
      <vt:lpstr>Office Theme</vt:lpstr>
      <vt:lpstr>PowerPoint Presentation</vt:lpstr>
      <vt:lpstr>What is Launchpad? </vt:lpstr>
      <vt:lpstr>How to start Launchpad</vt:lpstr>
      <vt:lpstr>How does it work?</vt:lpstr>
      <vt:lpstr>Tips for Launchpad</vt:lpstr>
      <vt:lpstr>Starting your DreamBox Maths journey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Want to improve pupils’ vocabulary, stamina  and comprehension?</dc:title>
  <dc:creator>Partner Plus</dc:creator>
  <cp:lastModifiedBy>office 4</cp:lastModifiedBy>
  <cp:revision>22</cp:revision>
  <dcterms:created xsi:type="dcterms:W3CDTF">2023-09-21T13:13:59Z</dcterms:created>
  <dcterms:modified xsi:type="dcterms:W3CDTF">2026-09-08T14:04:14Z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0x0101000297B9EB3B3F074C85D89AB44AC9C24C</vt:lpwstr>
  </property>
  <property fmtid="{D5CDD505-2E9C-101B-9397-08002B2CF9AE}" pid="3" name="MediaServiceImageTags">
    <vt:lpwstr/>
  </property>
</Properties>
</file>