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74" r:id="rId5"/>
    <p:sldId id="280" r:id="rId6"/>
    <p:sldId id="282" r:id="rId7"/>
    <p:sldId id="287" r:id="rId8"/>
    <p:sldId id="286" r:id="rId9"/>
    <p:sldId id="289" r:id="rId10"/>
    <p:sldId id="284" r:id="rId11"/>
    <p:sldId id="288" r:id="rId12"/>
    <p:sldId id="279" r:id="rId13"/>
    <p:sldId id="29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0"/>
    <a:srgbClr val="532B85"/>
    <a:srgbClr val="E62D88"/>
    <a:srgbClr val="E632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23EA72-5B81-F945-8CA3-1C9F6AD83F58}" v="21" dt="2026-09-08T14:36:16.7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05" autoAdjust="0"/>
    <p:restoredTop sz="86475" autoAdjust="0"/>
  </p:normalViewPr>
  <p:slideViewPr>
    <p:cSldViewPr snapToGrid="0">
      <p:cViewPr>
        <p:scale>
          <a:sx n="90" d="100"/>
          <a:sy n="90" d="100"/>
        </p:scale>
        <p:origin x="1080" y="1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673DB-DFB8-4340-8259-F18DE9639DF3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F606E-8E33-1144-9759-2A4D5C78C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3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0EB51-BEAB-62DE-72D7-A9380AB1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3EBF2-4B66-2727-FCD4-6B8253A59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585C66-8BF2-BFBB-FC59-7E43F330A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F06F0-D12A-0A8A-BAFA-88FE0AFB7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48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bit too wordy?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197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5102A-C9A4-D4BA-46D9-A6FC0C4A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97AC96-273B-9720-A3AE-6A4FD3558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75B66A-79D7-15B7-21A9-7C13D1CEDB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Launchpad doesn’t sound right there</a:t>
            </a:r>
          </a:p>
          <a:p>
            <a:endParaRPr lang="en-GB" dirty="0"/>
          </a:p>
          <a:p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bullet necessary?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CB1B95-E66C-A525-DD0C-1898EEF00F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191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A6B70-40B3-0F54-2DDD-8E1B24CDA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BBE85-D69E-20C1-B1AC-BD52DF9324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404F8E-63E8-A140-CDE6-191B003148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Launchpad doesn’t sound right there</a:t>
            </a:r>
          </a:p>
          <a:p>
            <a:endParaRPr lang="en-GB" dirty="0"/>
          </a:p>
          <a:p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bullet necessary?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6A03B-9B69-4F99-A7AA-99F4D4A8C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43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FEC01-B036-E573-0AC3-09B27098D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B0C17-C320-40C6-6E32-B6BC4C77FD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E31064-F46E-B431-E052-6EBB569DE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Launchpad doesn’t sound right there</a:t>
            </a:r>
          </a:p>
          <a:p>
            <a:endParaRPr lang="en-GB" dirty="0"/>
          </a:p>
          <a:p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bullet necessary?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73D99-0477-A616-990B-85ABEB8CF8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05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card with white text&#10;&#10;Description automatically generated">
            <a:extLst>
              <a:ext uri="{FF2B5EF4-FFF2-40B4-BE49-F238E27FC236}">
                <a16:creationId xmlns:a16="http://schemas.microsoft.com/office/drawing/2014/main" id="{D36142F0-DCE3-C874-B31C-061D8ED44C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2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4748EFA0-0B70-849C-13D1-FDBC64CF2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98AFAD-B82A-A2A4-7220-6A4429C47807}"/>
              </a:ext>
            </a:extLst>
          </p:cNvPr>
          <p:cNvSpPr txBox="1"/>
          <p:nvPr userDrawn="1"/>
        </p:nvSpPr>
        <p:spPr>
          <a:xfrm>
            <a:off x="737429" y="1450786"/>
            <a:ext cx="5580994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008BB0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E101A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CA6A6B-C5BA-67D9-0F4F-40445B635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1255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467DEC29-1C67-18D3-4411-42E0BE3CD4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C2B452-A331-78D2-CD50-FA9E4CF60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16C9A-383B-8EC7-C8CE-7B9E0DC1B8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08125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83F1E2-0391-34A1-853E-D3036C75AAB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2" y="1508125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1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D70637BE-CAC8-F3DC-D803-60CCBC28BC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6F6DAAB-09C4-5A1E-4C0D-26152C06C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687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52B8CA-47BE-B4BB-C6B4-7CC353C6B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47487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8D0B11A5-6CD6-B0EB-E165-774595C98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1309BA4-2A01-53BF-F3C2-3A6E132BA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687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5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9E99AAD9-083F-25DF-638E-D18D9A762B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875BA-FBC0-34ED-1B0F-5848BC36A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778000"/>
            <a:ext cx="3932237" cy="3141663"/>
          </a:xfrm>
        </p:spPr>
        <p:txBody>
          <a:bodyPr/>
          <a:lstStyle>
            <a:lvl1pPr marL="0" indent="0">
              <a:buNone/>
              <a:defRPr sz="1600">
                <a:latin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D74D48C-911A-E1A8-3CA0-E0C95606C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239"/>
            <a:ext cx="4129216" cy="926929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A955337-CC18-22DE-9927-4D4EF87906E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207000" y="568325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43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70CDC08C-99B9-4246-07F8-52E6E1A64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80252E-1F2E-3DEF-EE58-BAB371E785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5683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AB9B442-8A58-F113-6CB9-8FF268615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778000"/>
            <a:ext cx="3932237" cy="3141663"/>
          </a:xfrm>
        </p:spPr>
        <p:txBody>
          <a:bodyPr/>
          <a:lstStyle>
            <a:lvl1pPr marL="0" indent="0">
              <a:buNone/>
              <a:defRPr sz="1600">
                <a:latin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BBE13B-F7C9-C074-A739-EBF0F0FD6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4129216" cy="926929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36E11E-8B2B-4B37-1361-7F42D7926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7F449-9A3D-1E57-DEFB-4483EF9EA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3CDF2-ED03-313A-244E-E4794CE1F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DA298-FCD6-944E-B0C2-1F57D7437596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CCE20-5D06-8DCE-5409-80FC7EAB5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5BA4A-B5F2-E57A-4A69-6FE80B284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957E0-3D36-C74A-80AE-58D0715EE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7" r:id="rId7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F6078-E036-6920-FDBE-14595B0C9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D264068-C8CE-1D4B-6E38-633280B6F637}"/>
              </a:ext>
            </a:extLst>
          </p:cNvPr>
          <p:cNvSpPr txBox="1">
            <a:spLocks/>
          </p:cNvSpPr>
          <p:nvPr/>
        </p:nvSpPr>
        <p:spPr>
          <a:xfrm>
            <a:off x="747230" y="2272208"/>
            <a:ext cx="7681661" cy="1854316"/>
          </a:xfrm>
          <a:prstGeom prst="rect">
            <a:avLst/>
          </a:prstGeom>
        </p:spPr>
        <p:txBody>
          <a:bodyPr anchor="b">
            <a:normAutofit fontScale="67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b="1" kern="1200">
                <a:solidFill>
                  <a:schemeClr val="bg1"/>
                </a:solidFill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GB" sz="8000" noProof="0" dirty="0"/>
              <a:t>Introducing Launchpad for DreamBox Maths</a:t>
            </a:r>
          </a:p>
          <a:p>
            <a:r>
              <a:rPr lang="en-GB" sz="4700" noProof="0" dirty="0">
                <a:solidFill>
                  <a:srgbClr val="008BB0"/>
                </a:solidFill>
              </a:rPr>
              <a:t>For educators</a:t>
            </a:r>
          </a:p>
        </p:txBody>
      </p:sp>
    </p:spTree>
    <p:extLst>
      <p:ext uri="{BB962C8B-B14F-4D97-AF65-F5344CB8AC3E}">
        <p14:creationId xmlns:p14="http://schemas.microsoft.com/office/powerpoint/2010/main" val="317885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30336-C839-8FC5-3870-8A5EFE798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FE9D7DE2-4F57-A4A0-6988-DD8F15AB9E2E}"/>
              </a:ext>
            </a:extLst>
          </p:cNvPr>
          <p:cNvSpPr/>
          <p:nvPr/>
        </p:nvSpPr>
        <p:spPr>
          <a:xfrm>
            <a:off x="838200" y="1742960"/>
            <a:ext cx="5257800" cy="3653005"/>
          </a:xfrm>
          <a:prstGeom prst="roundRect">
            <a:avLst>
              <a:gd name="adj" fmla="val 5941"/>
            </a:avLst>
          </a:prstGeom>
          <a:solidFill>
            <a:srgbClr val="008BB0">
              <a:alpha val="10980"/>
            </a:srgbClr>
          </a:solidFill>
          <a:ln>
            <a:solidFill>
              <a:srgbClr val="DDF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C13D20F3-6F2E-3967-BADB-AD6B41268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283" y="2130724"/>
            <a:ext cx="4695633" cy="350235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800" dirty="0">
                <a:ea typeface="Source Sans Pro" panose="020B0503030403020204" pitchFamily="34" charset="0"/>
              </a:rPr>
              <a:t>Launchpad is an in-built placement experience that helps every student start DreamBox Maths at the right level for them.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ea typeface="Source Sans Pro" panose="020B0503030403020204" pitchFamily="34" charset="0"/>
              </a:rPr>
              <a:t>It does not change how you use DreamBox Maths. It gives the programme an understanding of each student’s </a:t>
            </a:r>
            <a:r>
              <a:rPr lang="en-US" sz="1800" dirty="0"/>
              <a:t>maths knowledge from the start, so their personalised learning journey can begin in the right place.</a:t>
            </a:r>
            <a:endParaRPr lang="en-US" sz="1800" dirty="0">
              <a:ea typeface="Source Sans Pro" panose="020B0503030403020204" pitchFamily="34" charset="0"/>
            </a:endParaRPr>
          </a:p>
          <a:p>
            <a:endParaRPr lang="en-GB" sz="1800" noProof="0" dirty="0"/>
          </a:p>
          <a:p>
            <a:endParaRPr lang="en-GB" sz="1800" noProof="0" dirty="0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78024482-AC22-2B82-5BE6-D5944E624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619" y="638664"/>
            <a:ext cx="5378381" cy="1001713"/>
          </a:xfrm>
        </p:spPr>
        <p:txBody>
          <a:bodyPr>
            <a:noAutofit/>
          </a:bodyPr>
          <a:lstStyle/>
          <a:p>
            <a:r>
              <a:rPr lang="en-US" dirty="0"/>
              <a:t>Launchpad at a glance</a:t>
            </a:r>
            <a:endParaRPr lang="en-GB" noProof="0" dirty="0"/>
          </a:p>
        </p:txBody>
      </p:sp>
      <p:pic>
        <p:nvPicPr>
          <p:cNvPr id="2" name="Picture 1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7AB7B128-8617-17EB-F8BC-E0761963C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785" y="1600443"/>
            <a:ext cx="5181600" cy="3795522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1AA58A-A11A-3C6E-58DA-DCAE98CC99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426"/>
          <a:stretch>
            <a:fillRect/>
          </a:stretch>
        </p:blipFill>
        <p:spPr>
          <a:xfrm>
            <a:off x="6455044" y="2074667"/>
            <a:ext cx="4858719" cy="31828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FE9E68-6800-0EE3-CF81-E329BCEBD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7617" y="3984482"/>
            <a:ext cx="2234854" cy="223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4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87E05-B9FC-1BBC-F279-3CF334140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1A6BBD0-1504-3342-5C44-62DEDCC59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0248"/>
            <a:ext cx="10515600" cy="688975"/>
          </a:xfrm>
        </p:spPr>
        <p:txBody>
          <a:bodyPr/>
          <a:lstStyle/>
          <a:p>
            <a:r>
              <a:rPr lang="en-GB" noProof="0" dirty="0"/>
              <a:t>What is Launchpad?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4CFC6BC-1AB2-B43C-0C58-C7518BC9BAA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53876" y="1412779"/>
            <a:ext cx="4930090" cy="412331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Launchpad is an in-built placement experience within DreamBox Maths.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Students complete a series of interactive maths activities, similar to DreamBox Maths lessons, which help the programme understand their current maths knowledge.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Once complete, DreamBox Maths uses this information to determine an appropriate starting point for each student’s personalised learning journey.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Launchpad is designed for placement, rather than as a test or diagnostic assessment.</a:t>
            </a:r>
            <a:endParaRPr lang="en-US" sz="1800" dirty="0">
              <a:solidFill>
                <a:srgbClr val="008BB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4" name="Picture 3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E0ADC3B5-2F36-2B09-A259-96FBEB993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35" y="1169709"/>
            <a:ext cx="5652052" cy="4366386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48AD66-68E9-5954-69A8-4227C55F6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252" y="1729935"/>
            <a:ext cx="5261113" cy="366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1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1A7FE-AF77-FA57-DB23-5A3199D0D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D7B2DBA-901E-0F0D-A3F6-A2472C52E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/>
          <a:lstStyle/>
          <a:p>
            <a:r>
              <a:rPr lang="en-GB" noProof="0" dirty="0"/>
              <a:t>What does this mean for you?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55B426-CA57-482E-BB85-309AF83E8FAE}"/>
              </a:ext>
            </a:extLst>
          </p:cNvPr>
          <p:cNvSpPr txBox="1">
            <a:spLocks/>
          </p:cNvSpPr>
          <p:nvPr/>
        </p:nvSpPr>
        <p:spPr>
          <a:xfrm>
            <a:off x="838200" y="1606409"/>
            <a:ext cx="5111496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7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Simple to fit into your maths timetable</a:t>
            </a:r>
            <a:br>
              <a:rPr lang="en-US" sz="17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7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Most students complete Launchpad in </a:t>
            </a:r>
            <a:r>
              <a:rPr lang="en-US" sz="17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15–45 minutes</a:t>
            </a:r>
            <a:r>
              <a:rPr lang="en-US" sz="17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so it can be completed within a lesson or maths session.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7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 additional marking or assessment</a:t>
            </a:r>
            <a:br>
              <a:rPr lang="en-US" sz="17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7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Launchpad takes place within DreamBox Maths and determines each student’s starting point automatically.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700" b="1" dirty="0" err="1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Personalised</a:t>
            </a:r>
            <a:r>
              <a:rPr lang="en-US" sz="17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lessons straight afterwards</a:t>
            </a:r>
            <a:br>
              <a:rPr lang="en-US" sz="17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7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Once Launchpad is complete, students can move straight into their personalised DreamBox Maths lessons.</a:t>
            </a:r>
          </a:p>
          <a:p>
            <a:pPr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17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Clearer progress reporting</a:t>
            </a:r>
            <a:br>
              <a:rPr lang="en-US" sz="17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7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Launchpad determines each student’s starting point on the Progress Report, giving you a clear point from which to monitor their progress over time. Data updates overnight after students complete Launchpad and one DreamBox Maths lesson.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b="1" noProof="0" dirty="0"/>
          </a:p>
        </p:txBody>
      </p:sp>
      <p:pic>
        <p:nvPicPr>
          <p:cNvPr id="5" name="Picture 4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6D9EDAB5-DF7F-DE57-742D-A696AF1E2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862" y="1397734"/>
            <a:ext cx="5546119" cy="4062532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DCBA15-31E1-A3A1-A99F-12E0E66CA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107" y="1926640"/>
            <a:ext cx="4986732" cy="336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39FC4-8CA4-56C6-319C-EB7B46DE4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B374909E-7CA8-FF90-6D15-9FE32616D6C6}"/>
              </a:ext>
            </a:extLst>
          </p:cNvPr>
          <p:cNvSpPr/>
          <p:nvPr/>
        </p:nvSpPr>
        <p:spPr>
          <a:xfrm>
            <a:off x="838200" y="1460832"/>
            <a:ext cx="5257800" cy="3741266"/>
          </a:xfrm>
          <a:prstGeom prst="roundRect">
            <a:avLst>
              <a:gd name="adj" fmla="val 5941"/>
            </a:avLst>
          </a:prstGeom>
          <a:solidFill>
            <a:srgbClr val="008BB0">
              <a:alpha val="10980"/>
            </a:srgbClr>
          </a:solidFill>
          <a:ln>
            <a:solidFill>
              <a:srgbClr val="DDF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ABB74FF-662D-E4E5-CDE1-E890C3A4A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/>
          <a:lstStyle/>
          <a:p>
            <a:r>
              <a:rPr lang="en-US" dirty="0"/>
              <a:t>Setting students up correctly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7976949-4EDF-72CB-2A3E-DA6D08B4BD0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122671" y="1949165"/>
            <a:ext cx="470535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DreamBox Maths still requires each student’s </a:t>
            </a:r>
            <a:r>
              <a:rPr lang="en-US" sz="1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year group placement</a:t>
            </a:r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alongside their student information.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This information supports the set-up of students within DreamBox Maths and helps further hone their Launchpad placement.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If you are unsure whether your student information is up to date, please contact our Customer Success Team.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88768C-94AB-1984-0BEE-4709971BF8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75" t="7333" r="19548" b="8690"/>
          <a:stretch>
            <a:fillRect/>
          </a:stretch>
        </p:blipFill>
        <p:spPr>
          <a:xfrm>
            <a:off x="6363980" y="1460831"/>
            <a:ext cx="5157459" cy="3741266"/>
          </a:xfrm>
          <a:prstGeom prst="roundRect">
            <a:avLst>
              <a:gd name="adj" fmla="val 5261"/>
            </a:avLst>
          </a:prstGeom>
        </p:spPr>
      </p:pic>
    </p:spTree>
    <p:extLst>
      <p:ext uri="{BB962C8B-B14F-4D97-AF65-F5344CB8AC3E}">
        <p14:creationId xmlns:p14="http://schemas.microsoft.com/office/powerpoint/2010/main" val="158748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8DB8D-984C-4E62-2784-72B7C7B07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9C22D47-08AA-4044-8660-7C34ACFCA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/>
          <a:lstStyle/>
          <a:p>
            <a:r>
              <a:rPr lang="en-GB" noProof="0" dirty="0"/>
              <a:t>How to run Launchpad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61CE23A-F424-41A4-7159-CE6BE02481B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38200" y="1471549"/>
            <a:ext cx="5580817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aim of Launchpad is to understand each student’s maths knowledge so DreamBox Maths can determine an appropriate starting point.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 the most accurate placement, we recommend:</a:t>
            </a:r>
            <a:endParaRPr lang="en-GB" sz="1600" b="1" noProof="0" dirty="0">
              <a:solidFill>
                <a:srgbClr val="008BB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00000"/>
              </a:lnSpc>
              <a:buClr>
                <a:srgbClr val="008BB0"/>
              </a:buClr>
              <a:buFont typeface="Wingdings" pitchFamily="2" charset="2"/>
              <a:buChar char="ü"/>
            </a:pPr>
            <a:r>
              <a:rPr lang="en-GB" sz="1600" noProof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Assign Launchpad during the school day rather than at home.</a:t>
            </a:r>
          </a:p>
          <a:p>
            <a:pPr>
              <a:lnSpc>
                <a:spcPct val="100000"/>
              </a:lnSpc>
              <a:buClr>
                <a:srgbClr val="008BB0"/>
              </a:buClr>
              <a:buFont typeface="Wingdings" pitchFamily="2" charset="2"/>
              <a:buChar char="ü"/>
            </a:pPr>
            <a:r>
              <a:rPr lang="en-GB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Ensure</a:t>
            </a:r>
            <a:r>
              <a:rPr lang="en-GB" sz="1600" noProof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students are working independently.</a:t>
            </a:r>
          </a:p>
          <a:p>
            <a:pPr>
              <a:lnSpc>
                <a:spcPct val="100000"/>
              </a:lnSpc>
              <a:buClr>
                <a:srgbClr val="008BB0"/>
              </a:buClr>
              <a:buFont typeface="Wingdings" pitchFamily="2" charset="2"/>
              <a:buChar char="ü"/>
            </a:pPr>
            <a:r>
              <a:rPr lang="en-GB" sz="1600" noProof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Prepare devices and provide headphones so students can listen to task instructions.</a:t>
            </a:r>
          </a:p>
          <a:p>
            <a:pPr>
              <a:lnSpc>
                <a:spcPct val="100000"/>
              </a:lnSpc>
              <a:buClr>
                <a:srgbClr val="008BB0"/>
              </a:buClr>
              <a:buFont typeface="Wingdings" pitchFamily="2" charset="2"/>
              <a:buChar char="ü"/>
            </a:pP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Explain that Launchpad is not a test and students should simply do their best.</a:t>
            </a:r>
            <a:endParaRPr lang="en-GB" sz="1600" noProof="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00000"/>
              </a:lnSpc>
              <a:buClr>
                <a:srgbClr val="008BB0"/>
              </a:buClr>
              <a:buFont typeface="Wingdings" pitchFamily="2" charset="2"/>
              <a:buChar char="ü"/>
            </a:pPr>
            <a:r>
              <a:rPr lang="en-GB" sz="1600" noProof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Circulate the room while they are completing Launchpad to ensure students are focused and working independently.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A5A622-2337-FF50-08F2-AE14EDF8E1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089" b="14580"/>
          <a:stretch>
            <a:fillRect/>
          </a:stretch>
        </p:blipFill>
        <p:spPr>
          <a:xfrm>
            <a:off x="7026655" y="1257299"/>
            <a:ext cx="4524991" cy="4094989"/>
          </a:xfrm>
          <a:prstGeom prst="roundRect">
            <a:avLst>
              <a:gd name="adj" fmla="val 7152"/>
            </a:avLst>
          </a:prstGeom>
        </p:spPr>
      </p:pic>
    </p:spTree>
    <p:extLst>
      <p:ext uri="{BB962C8B-B14F-4D97-AF65-F5344CB8AC3E}">
        <p14:creationId xmlns:p14="http://schemas.microsoft.com/office/powerpoint/2010/main" val="106536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CD061-B983-D63F-5B10-D652A06BE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349BEB4-E8D4-FA97-0E7F-802BA2919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/>
          <a:lstStyle/>
          <a:p>
            <a:r>
              <a:rPr lang="en-GB" noProof="0" dirty="0"/>
              <a:t>What does this mean for your students?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3D2145C-0203-12CD-6B71-453C4F079837}"/>
              </a:ext>
            </a:extLst>
          </p:cNvPr>
          <p:cNvSpPr txBox="1">
            <a:spLocks/>
          </p:cNvSpPr>
          <p:nvPr/>
        </p:nvSpPr>
        <p:spPr>
          <a:xfrm>
            <a:off x="838201" y="1531571"/>
            <a:ext cx="5135879" cy="40720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GB" sz="1600" b="1" noProof="0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 engaging activity, not a test</a:t>
            </a:r>
            <a:endParaRPr lang="en-GB" sz="1600" noProof="0" dirty="0">
              <a:solidFill>
                <a:srgbClr val="008BB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GB" sz="1600" noProof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Ensure students understand the goal - this is simply a way for the programme to understand how to best support the student. 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GB" sz="1600" noProof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Students will complete a series of activities similar to DreamBox Maths lessons, so it won’t feel like a test.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6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Receive personalised learning faster</a:t>
            </a:r>
            <a:endParaRPr lang="en-GB" sz="1600" dirty="0">
              <a:solidFill>
                <a:srgbClr val="008BB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It can take 4–6 weeks for the programme to track understanding and ‘learn the learner’ to deliver accurate personalised learning.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With Launchpad, the programme has the information it needs to personalise lessons from the start, creating a more effective and seamless start to each student’s DreamBox Maths journey.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noProof="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73492F-5101-A1CC-5081-4E3EABA8D6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19" t="31562" r="16471" b="-238"/>
          <a:stretch>
            <a:fillRect/>
          </a:stretch>
        </p:blipFill>
        <p:spPr>
          <a:xfrm>
            <a:off x="6352032" y="1531571"/>
            <a:ext cx="5001767" cy="3522472"/>
          </a:xfrm>
          <a:prstGeom prst="roundRect">
            <a:avLst>
              <a:gd name="adj" fmla="val 6976"/>
            </a:avLst>
          </a:prstGeom>
        </p:spPr>
      </p:pic>
    </p:spTree>
    <p:extLst>
      <p:ext uri="{BB962C8B-B14F-4D97-AF65-F5344CB8AC3E}">
        <p14:creationId xmlns:p14="http://schemas.microsoft.com/office/powerpoint/2010/main" val="72017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89DC7-B253-58EE-676C-7D40E39A5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AA73C9A-4203-32D9-D84A-01A64CA41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/>
          <a:lstStyle/>
          <a:p>
            <a:r>
              <a:rPr lang="en-GB" noProof="0" dirty="0"/>
              <a:t>How students complete Launchpad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6A1DBD1-4B6B-0599-BFD8-5BE62FC20180}"/>
              </a:ext>
            </a:extLst>
          </p:cNvPr>
          <p:cNvSpPr txBox="1">
            <a:spLocks/>
          </p:cNvSpPr>
          <p:nvPr/>
        </p:nvSpPr>
        <p:spPr>
          <a:xfrm>
            <a:off x="838200" y="1546306"/>
            <a:ext cx="5180763" cy="3814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6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Log in </a:t>
            </a:r>
            <a: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- </a:t>
            </a: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Students log in to DreamBox Maths as normal.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6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Select Launchpad </a:t>
            </a:r>
            <a: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- </a:t>
            </a: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Students will see the Launchpad rocket in the middle of their screen. Simply click the rocket to begin.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6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Complete the activities </a:t>
            </a:r>
            <a: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- </a:t>
            </a: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Most students finish within 15–45 minutes. They can pause and resume without having to start again.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6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Complete within 30 days </a:t>
            </a:r>
            <a: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- </a:t>
            </a: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Once started, students have 30 days to complete Launchpad before it resets.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600" b="1" dirty="0">
                <a:solidFill>
                  <a:srgbClr val="008BB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Start personalised learning </a:t>
            </a:r>
            <a: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- </a:t>
            </a: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Once Launchpad is complete, students can move into their personalised DreamBox Maths lessons.</a:t>
            </a:r>
          </a:p>
        </p:txBody>
      </p:sp>
      <p:pic>
        <p:nvPicPr>
          <p:cNvPr id="3" name="Picture 2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43752F9E-06B6-2611-8E72-5FDA8FF5B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163" y="1406568"/>
            <a:ext cx="5521998" cy="4044863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D461F5-03F8-94E4-7783-E9E7AEC893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437"/>
          <a:stretch>
            <a:fillRect/>
          </a:stretch>
        </p:blipFill>
        <p:spPr>
          <a:xfrm>
            <a:off x="6443472" y="1916912"/>
            <a:ext cx="5199888" cy="338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2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ACAF7-2B45-1D0A-C1FA-166B7D784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7B0DB2-A8A1-E2B6-04DD-F4F9E794E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7810" y="1788608"/>
            <a:ext cx="7606104" cy="336362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300" dirty="0"/>
              <a:t>Our Customer Success Team is on hand to support you with Launchpad.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300" dirty="0"/>
              <a:t>Contact our team on </a:t>
            </a:r>
            <a:r>
              <a:rPr lang="en-US" sz="2300" b="1" dirty="0">
                <a:solidFill>
                  <a:srgbClr val="008BB0"/>
                </a:solidFill>
              </a:rPr>
              <a:t>0191 389 6078 </a:t>
            </a:r>
            <a:r>
              <a:rPr lang="en-US" sz="2300" dirty="0"/>
              <a:t>or </a:t>
            </a:r>
            <a:r>
              <a:rPr lang="en-US" sz="2300" b="1" dirty="0">
                <a:solidFill>
                  <a:srgbClr val="008BB0"/>
                </a:solidFill>
              </a:rPr>
              <a:t>mathssupport@daisyeducationuk.com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3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300" b="1" dirty="0">
                <a:solidFill>
                  <a:srgbClr val="008BB0"/>
                </a:solidFill>
              </a:rPr>
              <a:t>Please contact us if:</a:t>
            </a:r>
          </a:p>
          <a:p>
            <a:pPr marL="342900" lvl="0" indent="-342900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A student needs to be opted out of Launchpad </a:t>
            </a:r>
          </a:p>
          <a:p>
            <a:pPr marL="342900" lvl="0" indent="-342900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A student accidentally starts Launchpad and needs to restart </a:t>
            </a:r>
          </a:p>
          <a:p>
            <a:pPr marL="342900" lvl="0" indent="-342900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You would like a previously opted out student to complete Launchpad </a:t>
            </a:r>
          </a:p>
          <a:p>
            <a:pPr marL="342900" lvl="0" indent="-342900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A student has completed Launchpad but their placement does not look right </a:t>
            </a:r>
          </a:p>
          <a:p>
            <a:pPr marL="342900" lvl="0" indent="-342900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dirty="0"/>
              <a:t>A student received help while completing Launchpad and their placement may need reviewing</a:t>
            </a:r>
          </a:p>
          <a:p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4E48BF-BA3B-0C46-6AED-5584F8EAE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916" y="697263"/>
            <a:ext cx="10835483" cy="1001713"/>
          </a:xfrm>
        </p:spPr>
        <p:txBody>
          <a:bodyPr>
            <a:normAutofit/>
          </a:bodyPr>
          <a:lstStyle/>
          <a:p>
            <a:r>
              <a:rPr lang="en-US" dirty="0"/>
              <a:t>Need support?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948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AF49E5-5A4E-CB63-54B6-F3D29D127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4893B8-62BA-A36F-00EF-B73999027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709C0-5B6E-D1D9-F401-B545156959B3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urple card with white text&#10;&#10;Description automatically generated">
            <a:extLst>
              <a:ext uri="{FF2B5EF4-FFF2-40B4-BE49-F238E27FC236}">
                <a16:creationId xmlns:a16="http://schemas.microsoft.com/office/drawing/2014/main" id="{6B10F1F2-F96D-D08E-6BDB-EFB2DABED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2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97B9EB3B3F074C85D89AB44AC9C24C" ma:contentTypeVersion="13" ma:contentTypeDescription="Create a new document." ma:contentTypeScope="" ma:versionID="1382c55c2d70437e08d444c48d8144e2">
  <xsd:schema xmlns:xsd="http://www.w3.org/2001/XMLSchema" xmlns:xs="http://www.w3.org/2001/XMLSchema" xmlns:p="http://schemas.microsoft.com/office/2006/metadata/properties" xmlns:ns2="ffc8707a-8127-4f35-8ef5-7e8f9404392a" xmlns:ns3="d2072689-b1a2-4873-a713-d6b4a62aa141" targetNamespace="http://schemas.microsoft.com/office/2006/metadata/properties" ma:root="true" ma:fieldsID="eb7cc73dd60b64f193a5d3e62e9005dc" ns2:_="" ns3:_="">
    <xsd:import namespace="ffc8707a-8127-4f35-8ef5-7e8f9404392a"/>
    <xsd:import namespace="d2072689-b1a2-4873-a713-d6b4a62aa1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c8707a-8127-4f35-8ef5-7e8f940439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7e9bbfb-a8e6-46eb-af7e-63cc1449cd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072689-b1a2-4873-a713-d6b4a62aa14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21d8336-48c0-4216-9252-b933713d336f}" ma:internalName="TaxCatchAll" ma:showField="CatchAllData" ma:web="d2072689-b1a2-4873-a713-d6b4a62aa1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2072689-b1a2-4873-a713-d6b4a62aa141" xsi:nil="true"/>
    <lcf76f155ced4ddcb4097134ff3c332f xmlns="ffc8707a-8127-4f35-8ef5-7e8f9404392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3181DA-401B-4CC2-B5A9-2CCE9F943F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c8707a-8127-4f35-8ef5-7e8f9404392a"/>
    <ds:schemaRef ds:uri="d2072689-b1a2-4873-a713-d6b4a62aa1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58B8BC-893F-425D-96F0-9C8E5D7C5558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2072689-b1a2-4873-a713-d6b4a62aa141"/>
    <ds:schemaRef ds:uri="http://purl.org/dc/terms/"/>
    <ds:schemaRef ds:uri="ffc8707a-8127-4f35-8ef5-7e8f9404392a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AEA0860-C6AD-4494-8523-EC6DF9CB43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756</Words>
  <Application>Microsoft Macintosh PowerPoint</Application>
  <PresentationFormat>Widescreen</PresentationFormat>
  <Paragraphs>67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Source Sans Pro</vt:lpstr>
      <vt:lpstr>Source Sans Pro Semibold</vt:lpstr>
      <vt:lpstr>Wingdings</vt:lpstr>
      <vt:lpstr>Office Theme</vt:lpstr>
      <vt:lpstr>PowerPoint Presentation</vt:lpstr>
      <vt:lpstr>Launchpad at a glance</vt:lpstr>
      <vt:lpstr>What is Launchpad?</vt:lpstr>
      <vt:lpstr>What does this mean for you?</vt:lpstr>
      <vt:lpstr>Setting students up correctly</vt:lpstr>
      <vt:lpstr>How to run Launchpad</vt:lpstr>
      <vt:lpstr>What does this mean for your students?</vt:lpstr>
      <vt:lpstr>How students complete Launchpad</vt:lpstr>
      <vt:lpstr>Need support?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Want to improve pupils’ vocabulary, stamina  and comprehension?</dc:title>
  <dc:creator>Partner Plus</dc:creator>
  <cp:lastModifiedBy>Laura Black</cp:lastModifiedBy>
  <cp:revision>24</cp:revision>
  <dcterms:created xsi:type="dcterms:W3CDTF">2023-09-21T13:13:59Z</dcterms:created>
  <dcterms:modified xsi:type="dcterms:W3CDTF">2026-09-08T14:37:06Z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0x0101000297B9EB3B3F074C85D89AB44AC9C24C</vt:lpwstr>
  </property>
  <property fmtid="{D5CDD505-2E9C-101B-9397-08002B2CF9AE}" pid="3" name="MediaServiceImageTags">
    <vt:lpwstr/>
  </property>
</Properties>
</file>