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12"/>
  </p:notesMasterIdLst>
  <p:sldIdLst>
    <p:sldId id="282" r:id="rId5"/>
    <p:sldId id="281" r:id="rId6"/>
    <p:sldId id="283" r:id="rId7"/>
    <p:sldId id="286" r:id="rId8"/>
    <p:sldId id="285" r:id="rId9"/>
    <p:sldId id="284" r:id="rId10"/>
    <p:sldId id="276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8BB0"/>
    <a:srgbClr val="532B85"/>
    <a:srgbClr val="E62D88"/>
    <a:srgbClr val="E6328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B67D382-93F9-498F-B4CC-109FF716D720}" v="10" dt="2026-08-28T14:03:56.38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1348" autoAdjust="0"/>
    <p:restoredTop sz="86438" autoAdjust="0"/>
  </p:normalViewPr>
  <p:slideViewPr>
    <p:cSldViewPr snapToGrid="0">
      <p:cViewPr varScale="1">
        <p:scale>
          <a:sx n="109" d="100"/>
          <a:sy n="109" d="100"/>
        </p:scale>
        <p:origin x="216" y="1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notesMaster" Target="notesMasters/notesMaster1.xml"/><Relationship Id="rId17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theme" Target="theme/theme1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5673DB-DFB8-4340-8259-F18DE9639DF3}" type="datetimeFigureOut">
              <a:rPr lang="en-US" smtClean="0"/>
              <a:t>9/8/26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D4F606E-8E33-1144-9759-2A4D5C78C3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00538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80EB51-BEAB-62DE-72D7-A9380AB1D1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6E3EBF2-4B66-2727-FCD4-6B8253A5926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7585C66-8BF2-BFBB-FC59-7E43F330A23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3AF06F0-D12A-0A8A-BAFA-88FE0AFB7A0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D4F606E-8E33-1144-9759-2A4D5C78C3D3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344889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D4F606E-8E33-1144-9759-2A4D5C78C3D3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712089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098169-00C5-EC33-E95D-546E84BD04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E6E904E-1AA1-1B25-E00E-AC1004C3548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DF3F718-B963-BA63-D47E-7CA5CD6BE6C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Is ‘experience’ still fine to use?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4E01885-BDCB-8036-DFE5-C228EA25E35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D4F606E-8E33-1144-9759-2A4D5C78C3D3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74738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purple card with white text&#10;&#10;Description automatically generated">
            <a:extLst>
              <a:ext uri="{FF2B5EF4-FFF2-40B4-BE49-F238E27FC236}">
                <a16:creationId xmlns:a16="http://schemas.microsoft.com/office/drawing/2014/main" id="{D36142F0-DCE3-C874-B31C-061D8ED44C5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" y="1"/>
            <a:ext cx="12191999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53245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5000"/>
    </mc:Choice>
    <mc:Fallback xmlns="">
      <p:transition spd="slow" advClick="0" advTm="5000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white background with a rainbow border&#10;&#10;Description automatically generated">
            <a:extLst>
              <a:ext uri="{FF2B5EF4-FFF2-40B4-BE49-F238E27FC236}">
                <a16:creationId xmlns:a16="http://schemas.microsoft.com/office/drawing/2014/main" id="{4748EFA0-0B70-849C-13D1-FDBC64CF26C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1C98AFAD-B82A-A2A4-7220-6A4429C47807}"/>
              </a:ext>
            </a:extLst>
          </p:cNvPr>
          <p:cNvSpPr txBox="1"/>
          <p:nvPr userDrawn="1"/>
        </p:nvSpPr>
        <p:spPr>
          <a:xfrm>
            <a:off x="737429" y="1450786"/>
            <a:ext cx="5580994" cy="3886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lnSpc>
                <a:spcPct val="107000"/>
              </a:lnSpc>
              <a:spcAft>
                <a:spcPts val="800"/>
              </a:spcAft>
              <a:buClr>
                <a:srgbClr val="008BB0"/>
              </a:buClr>
              <a:buFont typeface="Arial" panose="020B0604020202020204" pitchFamily="34" charset="0"/>
              <a:buChar char="•"/>
            </a:pPr>
            <a:r>
              <a:rPr lang="en-US" sz="1800" b="1" dirty="0">
                <a:solidFill>
                  <a:srgbClr val="0E101A"/>
                </a:solidFill>
                <a:effectLst/>
                <a:latin typeface="Source Sans Pro" panose="020B0503030403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text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F2CA6A6B-C5BA-67D9-0F4F-40445B6358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31255"/>
            <a:ext cx="10515600" cy="688975"/>
          </a:xfrm>
        </p:spPr>
        <p:txBody>
          <a:bodyPr>
            <a:normAutofit/>
          </a:bodyPr>
          <a:lstStyle>
            <a:lvl1pPr>
              <a:defRPr sz="3600" b="1" i="0">
                <a:solidFill>
                  <a:srgbClr val="008BB0"/>
                </a:solidFill>
                <a:latin typeface="Source Sans Pro" panose="020B0503030403020204" pitchFamily="34" charset="0"/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9384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5000"/>
    </mc:Choice>
    <mc:Fallback xmlns="">
      <p:transition spd="slow" advClick="0" advTm="500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white background with a rainbow border&#10;&#10;Description automatically generated">
            <a:extLst>
              <a:ext uri="{FF2B5EF4-FFF2-40B4-BE49-F238E27FC236}">
                <a16:creationId xmlns:a16="http://schemas.microsoft.com/office/drawing/2014/main" id="{467DEC29-1C67-18D3-4411-42E0BE3CD4E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5C2B452-A331-78D2-CD50-FA9E4CF609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68325"/>
            <a:ext cx="10515600" cy="688975"/>
          </a:xfrm>
        </p:spPr>
        <p:txBody>
          <a:bodyPr>
            <a:normAutofit/>
          </a:bodyPr>
          <a:lstStyle>
            <a:lvl1pPr>
              <a:defRPr sz="3600" b="1" i="0">
                <a:solidFill>
                  <a:srgbClr val="008BB0"/>
                </a:solidFill>
                <a:latin typeface="Source Sans Pro" panose="020B0503030403020204" pitchFamily="34" charset="0"/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916C9A-383B-8EC7-C8CE-7B9E0DC1B86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508125"/>
            <a:ext cx="5181600" cy="4351338"/>
          </a:xfrm>
        </p:spPr>
        <p:txBody>
          <a:bodyPr/>
          <a:lstStyle>
            <a:lvl1pPr>
              <a:buClr>
                <a:srgbClr val="008BB0"/>
              </a:buClr>
              <a:defRPr b="1" i="0">
                <a:solidFill>
                  <a:srgbClr val="532B85"/>
                </a:solidFill>
                <a:latin typeface="Source Sans Pro Semibold" panose="020B0503030403020204" pitchFamily="34" charset="0"/>
              </a:defRPr>
            </a:lvl1pPr>
            <a:lvl2pPr>
              <a:buClr>
                <a:srgbClr val="008BB0"/>
              </a:buClr>
              <a:defRPr>
                <a:latin typeface="Source Sans Pro" panose="020B0503030403020204" pitchFamily="34" charset="0"/>
              </a:defRPr>
            </a:lvl2pPr>
            <a:lvl3pPr>
              <a:buClr>
                <a:srgbClr val="008BB0"/>
              </a:buClr>
              <a:defRPr>
                <a:latin typeface="Source Sans Pro" panose="020B0503030403020204" pitchFamily="34" charset="0"/>
              </a:defRPr>
            </a:lvl3pPr>
            <a:lvl4pPr>
              <a:buClr>
                <a:srgbClr val="008BB0"/>
              </a:buClr>
              <a:defRPr>
                <a:latin typeface="Source Sans Pro" panose="020B0503030403020204" pitchFamily="34" charset="0"/>
              </a:defRPr>
            </a:lvl4pPr>
            <a:lvl5pPr>
              <a:buClr>
                <a:srgbClr val="008BB0"/>
              </a:buClr>
              <a:defRPr>
                <a:latin typeface="Source Sans Pro" panose="020B0503030403020204" pitchFamily="34" charset="0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A183F1E2-0391-34A1-853E-D3036C75AABA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6172202" y="1508125"/>
            <a:ext cx="5181600" cy="4351338"/>
          </a:xfrm>
        </p:spPr>
        <p:txBody>
          <a:bodyPr/>
          <a:lstStyle>
            <a:lvl1pPr>
              <a:buClr>
                <a:srgbClr val="008BB0"/>
              </a:buClr>
              <a:defRPr b="1" i="0">
                <a:solidFill>
                  <a:srgbClr val="532B85"/>
                </a:solidFill>
                <a:latin typeface="Source Sans Pro Semibold" panose="020B0503030403020204" pitchFamily="34" charset="0"/>
              </a:defRPr>
            </a:lvl1pPr>
            <a:lvl2pPr>
              <a:buClr>
                <a:srgbClr val="008BB0"/>
              </a:buClr>
              <a:defRPr>
                <a:latin typeface="Source Sans Pro" panose="020B0503030403020204" pitchFamily="34" charset="0"/>
              </a:defRPr>
            </a:lvl2pPr>
            <a:lvl3pPr>
              <a:buClr>
                <a:srgbClr val="008BB0"/>
              </a:buClr>
              <a:defRPr>
                <a:latin typeface="Source Sans Pro" panose="020B0503030403020204" pitchFamily="34" charset="0"/>
              </a:defRPr>
            </a:lvl3pPr>
            <a:lvl4pPr>
              <a:buClr>
                <a:srgbClr val="008BB0"/>
              </a:buClr>
              <a:defRPr>
                <a:latin typeface="Source Sans Pro" panose="020B0503030403020204" pitchFamily="34" charset="0"/>
              </a:defRPr>
            </a:lvl4pPr>
            <a:lvl5pPr>
              <a:buClr>
                <a:srgbClr val="008BB0"/>
              </a:buClr>
              <a:defRPr>
                <a:latin typeface="Source Sans Pro" panose="020B0503030403020204" pitchFamily="34" charset="0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0514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5000"/>
    </mc:Choice>
    <mc:Fallback xmlns="">
      <p:transition spd="slow" advClick="0" advTm="500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white background with a rainbow border&#10;&#10;Description automatically generated">
            <a:extLst>
              <a:ext uri="{FF2B5EF4-FFF2-40B4-BE49-F238E27FC236}">
                <a16:creationId xmlns:a16="http://schemas.microsoft.com/office/drawing/2014/main" id="{D70637BE-CAC8-F3DC-D803-60CCBC28BC8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F6F6DAAB-09C4-5A1E-4C0D-26152C06C1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07687"/>
            <a:ext cx="10515600" cy="688975"/>
          </a:xfrm>
        </p:spPr>
        <p:txBody>
          <a:bodyPr>
            <a:normAutofit/>
          </a:bodyPr>
          <a:lstStyle>
            <a:lvl1pPr>
              <a:defRPr sz="3600" b="1" i="0">
                <a:solidFill>
                  <a:srgbClr val="008BB0"/>
                </a:solidFill>
                <a:latin typeface="Source Sans Pro" panose="020B0503030403020204" pitchFamily="34" charset="0"/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A152B8CA-47BE-B4BB-C6B4-7CC353C6BAA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347487"/>
            <a:ext cx="5181600" cy="4351338"/>
          </a:xfrm>
        </p:spPr>
        <p:txBody>
          <a:bodyPr/>
          <a:lstStyle>
            <a:lvl1pPr>
              <a:buClr>
                <a:srgbClr val="008BB0"/>
              </a:buClr>
              <a:defRPr b="1" i="0">
                <a:solidFill>
                  <a:srgbClr val="532B85"/>
                </a:solidFill>
                <a:latin typeface="Source Sans Pro Semibold" panose="020B0503030403020204" pitchFamily="34" charset="0"/>
              </a:defRPr>
            </a:lvl1pPr>
            <a:lvl2pPr>
              <a:buClr>
                <a:srgbClr val="008BB0"/>
              </a:buClr>
              <a:defRPr>
                <a:latin typeface="Source Sans Pro" panose="020B0503030403020204" pitchFamily="34" charset="0"/>
              </a:defRPr>
            </a:lvl2pPr>
            <a:lvl3pPr>
              <a:buClr>
                <a:srgbClr val="008BB0"/>
              </a:buClr>
              <a:defRPr>
                <a:latin typeface="Source Sans Pro" panose="020B0503030403020204" pitchFamily="34" charset="0"/>
              </a:defRPr>
            </a:lvl3pPr>
            <a:lvl4pPr>
              <a:buClr>
                <a:srgbClr val="008BB0"/>
              </a:buClr>
              <a:defRPr>
                <a:latin typeface="Source Sans Pro" panose="020B0503030403020204" pitchFamily="34" charset="0"/>
              </a:defRPr>
            </a:lvl4pPr>
            <a:lvl5pPr>
              <a:buClr>
                <a:srgbClr val="008BB0"/>
              </a:buClr>
              <a:defRPr>
                <a:latin typeface="Source Sans Pro" panose="020B0503030403020204" pitchFamily="34" charset="0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73362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5000"/>
    </mc:Choice>
    <mc:Fallback xmlns="">
      <p:transition spd="slow" advClick="0" advTm="500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white background with a rainbow border&#10;&#10;Description automatically generated">
            <a:extLst>
              <a:ext uri="{FF2B5EF4-FFF2-40B4-BE49-F238E27FC236}">
                <a16:creationId xmlns:a16="http://schemas.microsoft.com/office/drawing/2014/main" id="{8D0B11A5-6CD6-B0EB-E165-774595C98F6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41309BA4-2A01-53BF-F3C2-3A6E132BA7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07687"/>
            <a:ext cx="10515600" cy="688975"/>
          </a:xfrm>
        </p:spPr>
        <p:txBody>
          <a:bodyPr>
            <a:normAutofit/>
          </a:bodyPr>
          <a:lstStyle>
            <a:lvl1pPr>
              <a:defRPr sz="3600" b="1" i="0">
                <a:solidFill>
                  <a:srgbClr val="008BB0"/>
                </a:solidFill>
                <a:latin typeface="Source Sans Pro" panose="020B0503030403020204" pitchFamily="34" charset="0"/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6251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5000"/>
    </mc:Choice>
    <mc:Fallback xmlns="">
      <p:transition spd="slow" advClick="0" advTm="5000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white background with a rainbow border&#10;&#10;Description automatically generated">
            <a:extLst>
              <a:ext uri="{FF2B5EF4-FFF2-40B4-BE49-F238E27FC236}">
                <a16:creationId xmlns:a16="http://schemas.microsoft.com/office/drawing/2014/main" id="{9E99AAD9-083F-25DF-638E-D18D9A762B4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7C875BA-FBC0-34ED-1B0F-5848BC36AF5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8200" y="1778000"/>
            <a:ext cx="3932237" cy="3141663"/>
          </a:xfrm>
        </p:spPr>
        <p:txBody>
          <a:bodyPr/>
          <a:lstStyle>
            <a:lvl1pPr marL="0" indent="0">
              <a:buNone/>
              <a:defRPr sz="1600">
                <a:latin typeface="Source Sans Pro" panose="020B0503030403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DD74D48C-911A-E1A8-3CA0-E0C95606CA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68239"/>
            <a:ext cx="4129216" cy="926929"/>
          </a:xfrm>
        </p:spPr>
        <p:txBody>
          <a:bodyPr>
            <a:normAutofit/>
          </a:bodyPr>
          <a:lstStyle>
            <a:lvl1pPr>
              <a:defRPr sz="3600" b="1" i="0">
                <a:solidFill>
                  <a:srgbClr val="008BB0"/>
                </a:solidFill>
                <a:latin typeface="Source Sans Pro" panose="020B0503030403020204" pitchFamily="34" charset="0"/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9A955337-CC18-22DE-9927-4D4EF87906ED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5207000" y="568325"/>
            <a:ext cx="5181600" cy="4351338"/>
          </a:xfrm>
        </p:spPr>
        <p:txBody>
          <a:bodyPr/>
          <a:lstStyle>
            <a:lvl1pPr>
              <a:buClr>
                <a:srgbClr val="008BB0"/>
              </a:buClr>
              <a:defRPr b="1" i="0">
                <a:solidFill>
                  <a:srgbClr val="532B85"/>
                </a:solidFill>
                <a:latin typeface="Source Sans Pro Semibold" panose="020B0503030403020204" pitchFamily="34" charset="0"/>
              </a:defRPr>
            </a:lvl1pPr>
            <a:lvl2pPr>
              <a:buClr>
                <a:srgbClr val="008BB0"/>
              </a:buClr>
              <a:defRPr>
                <a:latin typeface="Source Sans Pro" panose="020B0503030403020204" pitchFamily="34" charset="0"/>
              </a:defRPr>
            </a:lvl2pPr>
            <a:lvl3pPr>
              <a:buClr>
                <a:srgbClr val="008BB0"/>
              </a:buClr>
              <a:defRPr>
                <a:latin typeface="Source Sans Pro" panose="020B0503030403020204" pitchFamily="34" charset="0"/>
              </a:defRPr>
            </a:lvl3pPr>
            <a:lvl4pPr>
              <a:buClr>
                <a:srgbClr val="008BB0"/>
              </a:buClr>
              <a:defRPr>
                <a:latin typeface="Source Sans Pro" panose="020B0503030403020204" pitchFamily="34" charset="0"/>
              </a:defRPr>
            </a:lvl4pPr>
            <a:lvl5pPr>
              <a:buClr>
                <a:srgbClr val="008BB0"/>
              </a:buClr>
              <a:defRPr>
                <a:latin typeface="Source Sans Pro" panose="020B0503030403020204" pitchFamily="34" charset="0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54325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5000"/>
    </mc:Choice>
    <mc:Fallback xmlns="">
      <p:transition spd="slow" advClick="0" advTm="5000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white background with a rainbow border&#10;&#10;Description automatically generated">
            <a:extLst>
              <a:ext uri="{FF2B5EF4-FFF2-40B4-BE49-F238E27FC236}">
                <a16:creationId xmlns:a16="http://schemas.microsoft.com/office/drawing/2014/main" id="{70CDC08C-99B9-4246-07F8-52E6E1A64DF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380252E-1F2E-3DEF-EE58-BAB371E7851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1600" y="5683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BAB9B442-8A58-F113-6CB9-8FF2686159C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8200" y="1778000"/>
            <a:ext cx="3932237" cy="3141663"/>
          </a:xfrm>
        </p:spPr>
        <p:txBody>
          <a:bodyPr/>
          <a:lstStyle>
            <a:lvl1pPr marL="0" indent="0">
              <a:buNone/>
              <a:defRPr sz="1600">
                <a:latin typeface="Source Sans Pro" panose="020B0503030403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95BBE13B-F7C9-C074-A739-EBF0F0FD6A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68325"/>
            <a:ext cx="4129216" cy="926929"/>
          </a:xfrm>
        </p:spPr>
        <p:txBody>
          <a:bodyPr>
            <a:normAutofit/>
          </a:bodyPr>
          <a:lstStyle>
            <a:lvl1pPr>
              <a:defRPr sz="3600" b="1" i="0">
                <a:solidFill>
                  <a:srgbClr val="008BB0"/>
                </a:solidFill>
                <a:latin typeface="Source Sans Pro" panose="020B0503030403020204" pitchFamily="34" charset="0"/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94750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5000"/>
    </mc:Choice>
    <mc:Fallback xmlns="">
      <p:transition spd="slow" advClick="0" advTm="500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836E11E-8B2B-4B37-1361-7F42D79265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7A7F449-9A3D-1E57-DEFB-4483EF9EA20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603CDF2-ED03-313A-244E-E4794CE1F41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DDA298-FCD6-944E-B0C2-1F57D7437596}" type="datetimeFigureOut">
              <a:rPr lang="en-US" smtClean="0"/>
              <a:t>9/8/26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1BCCE20-5D06-8DCE-5409-80FC7EAB58E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1F5BA4A-B5F2-E57A-4A69-6FE80B28431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3957E0-3D36-C74A-80AE-58D0715EE8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9150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2" r:id="rId3"/>
    <p:sldLayoutId id="2147483653" r:id="rId4"/>
    <p:sldLayoutId id="2147483654" r:id="rId5"/>
    <p:sldLayoutId id="2147483656" r:id="rId6"/>
    <p:sldLayoutId id="2147483657" r:id="rId7"/>
  </p:sldLayoutIdLst>
  <mc:AlternateContent xmlns:mc="http://schemas.openxmlformats.org/markup-compatibility/2006" xmlns:p14="http://schemas.microsoft.com/office/powerpoint/2010/main">
    <mc:Choice Requires="p14">
      <p:transition spd="slow" p14:dur="3000" advClick="0" advTm="5000"/>
    </mc:Choice>
    <mc:Fallback xmlns="">
      <p:transition spd="slow" advClick="0" advTm="5000"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7F6078-E036-6920-FDBE-14595B0C94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le 1">
            <a:extLst>
              <a:ext uri="{FF2B5EF4-FFF2-40B4-BE49-F238E27FC236}">
                <a16:creationId xmlns:a16="http://schemas.microsoft.com/office/drawing/2014/main" id="{4D264068-C8CE-1D4B-6E38-633280B6F637}"/>
              </a:ext>
            </a:extLst>
          </p:cNvPr>
          <p:cNvSpPr txBox="1">
            <a:spLocks/>
          </p:cNvSpPr>
          <p:nvPr/>
        </p:nvSpPr>
        <p:spPr>
          <a:xfrm>
            <a:off x="899631" y="2846638"/>
            <a:ext cx="7275631" cy="1164723"/>
          </a:xfrm>
          <a:prstGeom prst="rect">
            <a:avLst/>
          </a:prstGeom>
        </p:spPr>
        <p:txBody>
          <a:bodyPr anchor="b">
            <a:normAutofit fontScale="52500" lnSpcReduction="20000"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5000" b="1" kern="1200">
                <a:solidFill>
                  <a:schemeClr val="bg1"/>
                </a:solidFill>
                <a:latin typeface="Source Sans Pro" panose="020B0503030403020204" pitchFamily="34" charset="0"/>
                <a:ea typeface="+mj-ea"/>
                <a:cs typeface="+mj-cs"/>
              </a:defRPr>
            </a:lvl1pPr>
          </a:lstStyle>
          <a:p>
            <a:r>
              <a:rPr lang="en-US" sz="8000" dirty="0"/>
              <a:t>Introducing Launchpad</a:t>
            </a:r>
          </a:p>
          <a:p>
            <a:pPr>
              <a:lnSpc>
                <a:spcPct val="170000"/>
              </a:lnSpc>
            </a:pPr>
            <a:r>
              <a:rPr lang="en-US" sz="4700" dirty="0">
                <a:solidFill>
                  <a:srgbClr val="008BB0"/>
                </a:solidFill>
              </a:rPr>
              <a:t>For UKS2/KS3 students</a:t>
            </a:r>
            <a:endParaRPr lang="en-GB" sz="4700" dirty="0">
              <a:solidFill>
                <a:srgbClr val="008BB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02031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5000"/>
    </mc:Choice>
    <mc:Fallback xmlns="">
      <p:transition spd="slow" advClick="0" advTm="5000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BB12AA-BB34-09B1-78F1-093023EF81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: Rounded Corners 4">
            <a:extLst>
              <a:ext uri="{FF2B5EF4-FFF2-40B4-BE49-F238E27FC236}">
                <a16:creationId xmlns:a16="http://schemas.microsoft.com/office/drawing/2014/main" id="{35D92F96-8047-2217-E101-CC485CCF99F9}"/>
              </a:ext>
            </a:extLst>
          </p:cNvPr>
          <p:cNvSpPr/>
          <p:nvPr/>
        </p:nvSpPr>
        <p:spPr>
          <a:xfrm>
            <a:off x="6615165" y="2073009"/>
            <a:ext cx="5014127" cy="3509878"/>
          </a:xfrm>
          <a:prstGeom prst="roundRect">
            <a:avLst>
              <a:gd name="adj" fmla="val 8398"/>
            </a:avLst>
          </a:prstGeom>
          <a:solidFill>
            <a:schemeClr val="bg1">
              <a:lumMod val="65000"/>
              <a:alpha val="1098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chemeClr val="tx1"/>
              </a:solidFill>
            </a:endParaRPr>
          </a:p>
          <a:p>
            <a:pPr algn="ctr"/>
            <a:endParaRPr lang="en-GB" dirty="0">
              <a:solidFill>
                <a:schemeClr val="tx1"/>
              </a:solidFill>
            </a:endParaRPr>
          </a:p>
          <a:p>
            <a:pPr algn="ctr"/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6" name="Rectangle: Rounded Corners 4">
            <a:extLst>
              <a:ext uri="{FF2B5EF4-FFF2-40B4-BE49-F238E27FC236}">
                <a16:creationId xmlns:a16="http://schemas.microsoft.com/office/drawing/2014/main" id="{47477BDC-6F5D-0D17-4673-D1EEF74A8A34}"/>
              </a:ext>
            </a:extLst>
          </p:cNvPr>
          <p:cNvSpPr/>
          <p:nvPr/>
        </p:nvSpPr>
        <p:spPr>
          <a:xfrm>
            <a:off x="838199" y="2073010"/>
            <a:ext cx="5515709" cy="3509878"/>
          </a:xfrm>
          <a:prstGeom prst="roundRect">
            <a:avLst>
              <a:gd name="adj" fmla="val 8398"/>
            </a:avLst>
          </a:prstGeom>
          <a:solidFill>
            <a:srgbClr val="008BB0">
              <a:alpha val="10980"/>
            </a:srgbClr>
          </a:solidFill>
          <a:ln>
            <a:solidFill>
              <a:srgbClr val="DDF8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chemeClr val="tx1"/>
              </a:solidFill>
            </a:endParaRPr>
          </a:p>
          <a:p>
            <a:pPr algn="ctr"/>
            <a:endParaRPr lang="en-GB" dirty="0">
              <a:solidFill>
                <a:schemeClr val="tx1"/>
              </a:solidFill>
            </a:endParaRPr>
          </a:p>
          <a:p>
            <a:pPr algn="ctr"/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74504480-E680-3179-35C4-B21D7DB435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68325"/>
            <a:ext cx="10515600" cy="688975"/>
          </a:xfrm>
        </p:spPr>
        <p:txBody>
          <a:bodyPr>
            <a:normAutofit/>
          </a:bodyPr>
          <a:lstStyle/>
          <a:p>
            <a:r>
              <a:rPr lang="en-US" dirty="0"/>
              <a:t>What is Launchpad?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44ACD1A6-BFA1-8C36-85F1-5ECDA917E7AC}"/>
              </a:ext>
            </a:extLst>
          </p:cNvPr>
          <p:cNvSpPr>
            <a:spLocks noGrp="1"/>
          </p:cNvSpPr>
          <p:nvPr>
            <p:ph sz="half" idx="4294967295"/>
          </p:nvPr>
        </p:nvSpPr>
        <p:spPr>
          <a:xfrm>
            <a:off x="838199" y="1477980"/>
            <a:ext cx="9642231" cy="471400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en-US" sz="2100" b="1" dirty="0">
                <a:latin typeface="Source Sans Pro" panose="020B0503030403020204" pitchFamily="34" charset="0"/>
              </a:rPr>
              <a:t>You will complete Launchpad at the beginning of your DreamBox Maths learning journey.</a:t>
            </a:r>
          </a:p>
          <a:p>
            <a:pPr marL="0" indent="0">
              <a:buNone/>
            </a:pPr>
            <a:endParaRPr lang="en-US" sz="2000" b="1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4A431B3-8CC2-D63A-2DD3-FC1261387B80}"/>
              </a:ext>
            </a:extLst>
          </p:cNvPr>
          <p:cNvSpPr txBox="1"/>
          <p:nvPr/>
        </p:nvSpPr>
        <p:spPr>
          <a:xfrm>
            <a:off x="1099456" y="2258900"/>
            <a:ext cx="4870939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srgbClr val="008BB0"/>
                </a:solidFill>
                <a:latin typeface="Source Sans Pro" panose="020B0503030403020204" pitchFamily="34" charset="0"/>
              </a:rPr>
              <a:t>It will: </a:t>
            </a:r>
          </a:p>
          <a:p>
            <a:endParaRPr lang="en-US" sz="1600" b="1" dirty="0">
              <a:latin typeface="Source Sans Pro" panose="020B0503030403020204" pitchFamily="34" charset="0"/>
            </a:endParaRPr>
          </a:p>
          <a:p>
            <a:r>
              <a:rPr lang="en-US" sz="1600" dirty="0">
                <a:latin typeface="Source Sans Pro" panose="020B0503030403020204" pitchFamily="34" charset="0"/>
              </a:rPr>
              <a:t>Be similar to a normal DreamBox Maths lesson – but have more questions covering a larger range of topics. </a:t>
            </a:r>
          </a:p>
          <a:p>
            <a:endParaRPr lang="en-US" sz="1600" dirty="0">
              <a:latin typeface="Source Sans Pro" panose="020B0503030403020204" pitchFamily="34" charset="0"/>
            </a:endParaRPr>
          </a:p>
          <a:p>
            <a:r>
              <a:rPr lang="en-US" sz="1600" dirty="0">
                <a:latin typeface="Source Sans Pro" panose="020B0503030403020204" pitchFamily="34" charset="0"/>
              </a:rPr>
              <a:t>Take longer than a normal DreamBox Maths lesson - and can take anywhere from 15 to 45 minutes.</a:t>
            </a:r>
          </a:p>
          <a:p>
            <a:r>
              <a:rPr lang="en-US" sz="1600" dirty="0">
                <a:latin typeface="Source Sans Pro" panose="020B0503030403020204" pitchFamily="34" charset="0"/>
              </a:rPr>
              <a:t> </a:t>
            </a:r>
          </a:p>
          <a:p>
            <a:r>
              <a:rPr lang="en-US" sz="1600" dirty="0">
                <a:latin typeface="Source Sans Pro" panose="020B0503030403020204" pitchFamily="34" charset="0"/>
              </a:rPr>
              <a:t>Have a range of questions that might be too difficult or too easy – this is okay! DreamBox Maths is finding out how you</a:t>
            </a:r>
            <a:r>
              <a:rPr lang="en-GB" sz="1600" dirty="0">
                <a:latin typeface="Source Sans Pro" panose="020B0503030403020204" pitchFamily="34" charset="0"/>
              </a:rPr>
              <a:t> tackle maths problems to find your strengths and spot areas it can help you develop.</a:t>
            </a:r>
          </a:p>
          <a:p>
            <a:endParaRPr lang="en-GB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D2B1537-2CCD-DD68-5619-37F021277722}"/>
              </a:ext>
            </a:extLst>
          </p:cNvPr>
          <p:cNvSpPr txBox="1"/>
          <p:nvPr/>
        </p:nvSpPr>
        <p:spPr>
          <a:xfrm>
            <a:off x="7469064" y="2658397"/>
            <a:ext cx="3515459" cy="233910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600" b="1" dirty="0">
                <a:solidFill>
                  <a:srgbClr val="008BB0"/>
                </a:solidFill>
                <a:latin typeface="Source Sans Pro" panose="020B0503030403020204" pitchFamily="34" charset="0"/>
              </a:rPr>
              <a:t>It will </a:t>
            </a:r>
            <a:r>
              <a:rPr lang="en-GB" sz="1600" b="1" i="1" u="sng" dirty="0">
                <a:solidFill>
                  <a:srgbClr val="008BB0"/>
                </a:solidFill>
                <a:latin typeface="Source Sans Pro" panose="020B0503030403020204" pitchFamily="34" charset="0"/>
              </a:rPr>
              <a:t>not</a:t>
            </a:r>
            <a:r>
              <a:rPr lang="en-GB" sz="1600" b="1" dirty="0">
                <a:solidFill>
                  <a:srgbClr val="008BB0"/>
                </a:solidFill>
                <a:latin typeface="Source Sans Pro" panose="020B0503030403020204" pitchFamily="34" charset="0"/>
              </a:rPr>
              <a:t>: </a:t>
            </a:r>
          </a:p>
          <a:p>
            <a:endParaRPr lang="en-GB" sz="1600" dirty="0">
              <a:solidFill>
                <a:schemeClr val="tx1"/>
              </a:solidFill>
              <a:latin typeface="Source Sans Pro" panose="020B0503030403020204" pitchFamily="34" charset="0"/>
            </a:endParaRPr>
          </a:p>
          <a:p>
            <a:r>
              <a:rPr lang="en-GB" sz="1600" dirty="0">
                <a:solidFill>
                  <a:schemeClr val="tx1"/>
                </a:solidFill>
                <a:latin typeface="Source Sans Pro" panose="020B0503030403020204" pitchFamily="34" charset="0"/>
              </a:rPr>
              <a:t>Be a test or give you a score. </a:t>
            </a:r>
          </a:p>
          <a:p>
            <a:endParaRPr lang="en-GB" sz="1600" dirty="0">
              <a:solidFill>
                <a:schemeClr val="tx1"/>
              </a:solidFill>
              <a:latin typeface="Source Sans Pro" panose="020B0503030403020204" pitchFamily="34" charset="0"/>
            </a:endParaRPr>
          </a:p>
          <a:p>
            <a:r>
              <a:rPr lang="en-GB" sz="1600" dirty="0">
                <a:solidFill>
                  <a:schemeClr val="tx1"/>
                </a:solidFill>
                <a:latin typeface="Source Sans Pro" panose="020B0503030403020204" pitchFamily="34" charset="0"/>
              </a:rPr>
              <a:t>It is simply for DreamBox Maths to discover what you already know in maths, and what lessons it needs to give you to help you progress.</a:t>
            </a:r>
          </a:p>
          <a:p>
            <a:pPr algn="ctr"/>
            <a:endParaRPr lang="en-GB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18116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5000"/>
    </mc:Choice>
    <mc:Fallback xmlns="">
      <p:transition spd="slow" advClick="0" advTm="5000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BE3E7D-0612-C130-7CD4-CB5498F117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4">
            <a:extLst>
              <a:ext uri="{FF2B5EF4-FFF2-40B4-BE49-F238E27FC236}">
                <a16:creationId xmlns:a16="http://schemas.microsoft.com/office/drawing/2014/main" id="{E0887E42-4C5A-25CC-8D8D-1AE029A942BC}"/>
              </a:ext>
            </a:extLst>
          </p:cNvPr>
          <p:cNvSpPr/>
          <p:nvPr/>
        </p:nvSpPr>
        <p:spPr>
          <a:xfrm>
            <a:off x="864113" y="1443841"/>
            <a:ext cx="4833302" cy="3970318"/>
          </a:xfrm>
          <a:prstGeom prst="roundRect">
            <a:avLst>
              <a:gd name="adj" fmla="val 8398"/>
            </a:avLst>
          </a:prstGeom>
          <a:solidFill>
            <a:srgbClr val="008BB0">
              <a:alpha val="10980"/>
            </a:srgbClr>
          </a:solidFill>
          <a:ln>
            <a:solidFill>
              <a:srgbClr val="DDF8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chemeClr val="tx1"/>
              </a:solidFill>
            </a:endParaRPr>
          </a:p>
          <a:p>
            <a:pPr algn="ctr"/>
            <a:endParaRPr lang="en-GB" dirty="0">
              <a:solidFill>
                <a:schemeClr val="tx1"/>
              </a:solidFill>
            </a:endParaRPr>
          </a:p>
          <a:p>
            <a:pPr algn="ctr"/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798A8DCC-2ADB-2DBA-1F56-E1CB400BF8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68325"/>
            <a:ext cx="10515600" cy="688975"/>
          </a:xfrm>
        </p:spPr>
        <p:txBody>
          <a:bodyPr>
            <a:normAutofit/>
          </a:bodyPr>
          <a:lstStyle/>
          <a:p>
            <a:r>
              <a:rPr lang="en-US" dirty="0"/>
              <a:t>How does Launchpad work?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E4559AB7-0339-6D87-E694-B8CEAD4BB771}"/>
              </a:ext>
            </a:extLst>
          </p:cNvPr>
          <p:cNvSpPr>
            <a:spLocks noGrp="1"/>
          </p:cNvSpPr>
          <p:nvPr>
            <p:ph sz="half" idx="4294967295"/>
          </p:nvPr>
        </p:nvSpPr>
        <p:spPr>
          <a:xfrm>
            <a:off x="981343" y="2014570"/>
            <a:ext cx="4598841" cy="3187225"/>
          </a:xfrm>
        </p:spPr>
        <p:txBody>
          <a:bodyPr>
            <a:normAutofit/>
          </a:bodyPr>
          <a:lstStyle/>
          <a:p>
            <a:pPr marL="457200" indent="-457200">
              <a:lnSpc>
                <a:spcPct val="100000"/>
              </a:lnSpc>
              <a:buFont typeface="+mj-lt"/>
              <a:buAutoNum type="arabicPeriod"/>
            </a:pPr>
            <a:r>
              <a:rPr lang="en-US" sz="1800" b="1" dirty="0">
                <a:solidFill>
                  <a:srgbClr val="008BB0"/>
                </a:solidFill>
                <a:latin typeface="Source Sans Pro" panose="020B0503030403020204" pitchFamily="34" charset="0"/>
              </a:rPr>
              <a:t>When you first log in</a:t>
            </a:r>
            <a:r>
              <a:rPr lang="en-US" sz="1800" dirty="0">
                <a:latin typeface="Source Sans Pro" panose="020B0503030403020204" pitchFamily="34" charset="0"/>
              </a:rPr>
              <a:t>, you will see the Launchpad rocket. Click it to begin. </a:t>
            </a:r>
          </a:p>
          <a:p>
            <a:pPr marL="457200" indent="-457200">
              <a:lnSpc>
                <a:spcPct val="100000"/>
              </a:lnSpc>
              <a:buFont typeface="+mj-lt"/>
              <a:buAutoNum type="arabicPeriod"/>
            </a:pPr>
            <a:endParaRPr lang="en-US" sz="1800" dirty="0">
              <a:latin typeface="Source Sans Pro" panose="020B0503030403020204" pitchFamily="34" charset="0"/>
            </a:endParaRPr>
          </a:p>
          <a:p>
            <a:pPr marL="457200" indent="-457200">
              <a:lnSpc>
                <a:spcPct val="100000"/>
              </a:lnSpc>
              <a:buFont typeface="+mj-lt"/>
              <a:buAutoNum type="arabicPeriod"/>
            </a:pPr>
            <a:r>
              <a:rPr lang="en-US" sz="1800" b="1" dirty="0">
                <a:solidFill>
                  <a:srgbClr val="008BB0"/>
                </a:solidFill>
                <a:latin typeface="Source Sans Pro" panose="020B0503030403020204" pitchFamily="34" charset="0"/>
              </a:rPr>
              <a:t>Watch the short video </a:t>
            </a:r>
            <a:r>
              <a:rPr lang="en-US" sz="1800" dirty="0">
                <a:latin typeface="Source Sans Pro" panose="020B0503030403020204" pitchFamily="34" charset="0"/>
              </a:rPr>
              <a:t>explaining how to complete Launchpad. </a:t>
            </a:r>
          </a:p>
          <a:p>
            <a:pPr marL="457200" indent="-457200">
              <a:lnSpc>
                <a:spcPct val="100000"/>
              </a:lnSpc>
              <a:buFont typeface="+mj-lt"/>
              <a:buAutoNum type="arabicPeriod"/>
            </a:pPr>
            <a:endParaRPr lang="en-US" sz="1800" dirty="0">
              <a:latin typeface="Source Sans Pro" panose="020B0503030403020204" pitchFamily="34" charset="0"/>
            </a:endParaRPr>
          </a:p>
          <a:p>
            <a:pPr marL="457200" indent="-457200">
              <a:lnSpc>
                <a:spcPct val="100000"/>
              </a:lnSpc>
              <a:buFont typeface="+mj-lt"/>
              <a:buAutoNum type="arabicPeriod"/>
            </a:pPr>
            <a:r>
              <a:rPr lang="en-US" sz="1800" b="1" dirty="0">
                <a:solidFill>
                  <a:srgbClr val="008BB0"/>
                </a:solidFill>
                <a:latin typeface="Source Sans Pro" panose="020B0503030403020204" pitchFamily="34" charset="0"/>
              </a:rPr>
              <a:t>Answer the questions independently.</a:t>
            </a:r>
            <a:r>
              <a:rPr lang="en-US" sz="1800" dirty="0">
                <a:latin typeface="Source Sans Pro" panose="020B0503030403020204" pitchFamily="34" charset="0"/>
              </a:rPr>
              <a:t> </a:t>
            </a:r>
          </a:p>
          <a:p>
            <a:endParaRPr lang="en-US" dirty="0"/>
          </a:p>
        </p:txBody>
      </p:sp>
      <p:pic>
        <p:nvPicPr>
          <p:cNvPr id="2" name="Picture 1" descr="A purple rectangular frame with green and black border&#10;&#10;Description automatically generated">
            <a:extLst>
              <a:ext uri="{FF2B5EF4-FFF2-40B4-BE49-F238E27FC236}">
                <a16:creationId xmlns:a16="http://schemas.microsoft.com/office/drawing/2014/main" id="{EDEDBA21-DFF1-3823-6F70-7D11E2B6A8B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9421" y="1343947"/>
            <a:ext cx="5496067" cy="4170106"/>
          </a:xfrm>
          <a:prstGeom prst="rect">
            <a:avLst/>
          </a:prstGeom>
          <a:noFill/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7B5291E-59EE-AE52-2A57-BA4CBA1653E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7544"/>
          <a:stretch>
            <a:fillRect/>
          </a:stretch>
        </p:blipFill>
        <p:spPr>
          <a:xfrm>
            <a:off x="6391544" y="1858921"/>
            <a:ext cx="5115203" cy="349852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0C125903-31CA-D238-201F-6120E6B4148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17516" y="3905672"/>
            <a:ext cx="2348056" cy="23480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93017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5000"/>
    </mc:Choice>
    <mc:Fallback xmlns="">
      <p:transition spd="slow" advClick="0" advTm="5000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099C90-1F0F-2543-B90B-EA90327649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Rounded Corners 4">
            <a:extLst>
              <a:ext uri="{FF2B5EF4-FFF2-40B4-BE49-F238E27FC236}">
                <a16:creationId xmlns:a16="http://schemas.microsoft.com/office/drawing/2014/main" id="{E03CCCDB-F748-4933-BEF4-6C7805F9888D}"/>
              </a:ext>
            </a:extLst>
          </p:cNvPr>
          <p:cNvSpPr/>
          <p:nvPr/>
        </p:nvSpPr>
        <p:spPr>
          <a:xfrm>
            <a:off x="864113" y="1443841"/>
            <a:ext cx="4833302" cy="3891834"/>
          </a:xfrm>
          <a:prstGeom prst="roundRect">
            <a:avLst>
              <a:gd name="adj" fmla="val 8398"/>
            </a:avLst>
          </a:prstGeom>
          <a:solidFill>
            <a:srgbClr val="008BB0">
              <a:alpha val="10980"/>
            </a:srgbClr>
          </a:solidFill>
          <a:ln>
            <a:solidFill>
              <a:srgbClr val="DDF8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chemeClr val="tx1"/>
              </a:solidFill>
            </a:endParaRPr>
          </a:p>
          <a:p>
            <a:pPr algn="ctr"/>
            <a:endParaRPr lang="en-GB" dirty="0">
              <a:solidFill>
                <a:schemeClr val="tx1"/>
              </a:solidFill>
            </a:endParaRPr>
          </a:p>
          <a:p>
            <a:pPr algn="ctr"/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E53EEEE6-767A-9FB2-FDA8-162FB76F34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68325"/>
            <a:ext cx="10515600" cy="688975"/>
          </a:xfrm>
        </p:spPr>
        <p:txBody>
          <a:bodyPr>
            <a:normAutofit/>
          </a:bodyPr>
          <a:lstStyle/>
          <a:p>
            <a:r>
              <a:rPr lang="en-US" dirty="0"/>
              <a:t>How does Launchpad work?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F1E999FF-F7CB-482C-FE31-E610EBFC6EAF}"/>
              </a:ext>
            </a:extLst>
          </p:cNvPr>
          <p:cNvSpPr>
            <a:spLocks noGrp="1"/>
          </p:cNvSpPr>
          <p:nvPr>
            <p:ph sz="half" idx="4294967295"/>
          </p:nvPr>
        </p:nvSpPr>
        <p:spPr>
          <a:xfrm>
            <a:off x="1050448" y="2384006"/>
            <a:ext cx="4460631" cy="2782521"/>
          </a:xfrm>
        </p:spPr>
        <p:txBody>
          <a:bodyPr>
            <a:normAutofit/>
          </a:bodyPr>
          <a:lstStyle/>
          <a:p>
            <a:pPr marL="457200" indent="-457200">
              <a:buFont typeface="+mj-lt"/>
              <a:buAutoNum type="arabicPeriod" startAt="4"/>
            </a:pPr>
            <a:r>
              <a:rPr lang="en-US" sz="1800" b="1" dirty="0">
                <a:solidFill>
                  <a:srgbClr val="008BB0"/>
                </a:solidFill>
                <a:latin typeface="Source Sans Pro" panose="020B0503030403020204" pitchFamily="34" charset="0"/>
              </a:rPr>
              <a:t>Take your time</a:t>
            </a:r>
            <a:r>
              <a:rPr lang="en-US" sz="1800" dirty="0">
                <a:latin typeface="Source Sans Pro" panose="020B0503030403020204" pitchFamily="34" charset="0"/>
              </a:rPr>
              <a:t>– it is not timed so you do not need to rush.</a:t>
            </a:r>
          </a:p>
          <a:p>
            <a:pPr marL="457200" indent="-457200">
              <a:buFont typeface="+mj-lt"/>
              <a:buAutoNum type="arabicPeriod" startAt="4"/>
            </a:pPr>
            <a:endParaRPr lang="en-US" sz="1800" dirty="0">
              <a:latin typeface="Source Sans Pro" panose="020B0503030403020204" pitchFamily="34" charset="0"/>
            </a:endParaRPr>
          </a:p>
          <a:p>
            <a:pPr marL="457200" indent="-457200">
              <a:buFont typeface="+mj-lt"/>
              <a:buAutoNum type="arabicPeriod" startAt="4"/>
            </a:pPr>
            <a:r>
              <a:rPr lang="en-US" sz="1800" b="1" dirty="0">
                <a:solidFill>
                  <a:srgbClr val="008BB0"/>
                </a:solidFill>
                <a:latin typeface="Source Sans Pro" panose="020B0503030403020204" pitchFamily="34" charset="0"/>
              </a:rPr>
              <a:t>If you don’t finish in your DreamBox Maths session – that’s okay! </a:t>
            </a:r>
            <a:r>
              <a:rPr lang="en-US" sz="1800" dirty="0">
                <a:latin typeface="Source Sans Pro" panose="020B0503030403020204" pitchFamily="34" charset="0"/>
              </a:rPr>
              <a:t>You can continue when you next log in. </a:t>
            </a:r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  <p:pic>
        <p:nvPicPr>
          <p:cNvPr id="2" name="Picture 1" descr="A purple rectangular frame with green and black border&#10;&#10;Description automatically generated">
            <a:extLst>
              <a:ext uri="{FF2B5EF4-FFF2-40B4-BE49-F238E27FC236}">
                <a16:creationId xmlns:a16="http://schemas.microsoft.com/office/drawing/2014/main" id="{4CBD425E-F05E-230A-C819-06A68F554BE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9423" y="1302877"/>
            <a:ext cx="5496067" cy="4170106"/>
          </a:xfrm>
          <a:prstGeom prst="rect">
            <a:avLst/>
          </a:prstGeom>
          <a:noFill/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18F8B60D-6310-2E70-DD39-8FB57A2C9B0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12726" y="1836244"/>
            <a:ext cx="5129459" cy="34994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249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5000"/>
    </mc:Choice>
    <mc:Fallback xmlns="">
      <p:transition spd="slow" advClick="0" advTm="5000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8E5449-2E27-EBDD-2E63-7C55702D5F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purple rectangular frame with green and black border&#10;&#10;Description automatically generated">
            <a:extLst>
              <a:ext uri="{FF2B5EF4-FFF2-40B4-BE49-F238E27FC236}">
                <a16:creationId xmlns:a16="http://schemas.microsoft.com/office/drawing/2014/main" id="{427A352E-5F1C-58AD-8ACF-E4049818024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9423" y="1302877"/>
            <a:ext cx="5496067" cy="4170106"/>
          </a:xfrm>
          <a:prstGeom prst="rect">
            <a:avLst/>
          </a:prstGeom>
          <a:noFill/>
        </p:spPr>
      </p:pic>
      <p:sp>
        <p:nvSpPr>
          <p:cNvPr id="12" name="Title 1">
            <a:extLst>
              <a:ext uri="{FF2B5EF4-FFF2-40B4-BE49-F238E27FC236}">
                <a16:creationId xmlns:a16="http://schemas.microsoft.com/office/drawing/2014/main" id="{4FD5BDE0-C3C3-1290-4507-9AF45B4788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68325"/>
            <a:ext cx="10515600" cy="688975"/>
          </a:xfrm>
        </p:spPr>
        <p:txBody>
          <a:bodyPr>
            <a:normAutofit/>
          </a:bodyPr>
          <a:lstStyle/>
          <a:p>
            <a:r>
              <a:rPr lang="en-US" dirty="0"/>
              <a:t>Tips for Launchpad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FC033962-5424-85DE-63FC-1C2A1C080929}"/>
              </a:ext>
            </a:extLst>
          </p:cNvPr>
          <p:cNvSpPr>
            <a:spLocks noGrp="1"/>
          </p:cNvSpPr>
          <p:nvPr>
            <p:ph sz="half" idx="4294967295"/>
          </p:nvPr>
        </p:nvSpPr>
        <p:spPr>
          <a:xfrm>
            <a:off x="924448" y="1758462"/>
            <a:ext cx="5133132" cy="3728007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ü"/>
            </a:pPr>
            <a:r>
              <a:rPr lang="en-US" sz="1800" b="1" dirty="0">
                <a:solidFill>
                  <a:srgbClr val="008BB0"/>
                </a:solidFill>
                <a:latin typeface="Source Sans Pro" panose="020B0503030403020204" pitchFamily="34" charset="0"/>
              </a:rPr>
              <a:t>Wear headphones</a:t>
            </a:r>
          </a:p>
          <a:p>
            <a:pPr marL="0" indent="0">
              <a:buNone/>
            </a:pPr>
            <a:r>
              <a:rPr lang="en-US" sz="1800" dirty="0">
                <a:latin typeface="Source Sans Pro" panose="020B0503030403020204" pitchFamily="34" charset="0"/>
              </a:rPr>
              <a:t>Listen to the questions and support. </a:t>
            </a:r>
          </a:p>
          <a:p>
            <a:pPr marL="0" indent="0">
              <a:buNone/>
            </a:pPr>
            <a:endParaRPr lang="en-US" sz="1800" dirty="0">
              <a:latin typeface="Source Sans Pro" panose="020B0503030403020204" pitchFamily="34" charset="0"/>
            </a:endParaRPr>
          </a:p>
          <a:p>
            <a:pPr>
              <a:buFont typeface="Wingdings" pitchFamily="2" charset="2"/>
              <a:buChar char="ü"/>
            </a:pPr>
            <a:r>
              <a:rPr lang="en-US" sz="1800" b="1" dirty="0">
                <a:solidFill>
                  <a:srgbClr val="008BB0"/>
                </a:solidFill>
                <a:latin typeface="Source Sans Pro" panose="020B0503030403020204" pitchFamily="34" charset="0"/>
              </a:rPr>
              <a:t>Answer questions independently</a:t>
            </a:r>
          </a:p>
          <a:p>
            <a:pPr marL="0" indent="0">
              <a:buNone/>
            </a:pPr>
            <a:r>
              <a:rPr lang="en-US" sz="1800" dirty="0">
                <a:latin typeface="Source Sans Pro" panose="020B0503030403020204" pitchFamily="34" charset="0"/>
              </a:rPr>
              <a:t>It is important that Launchpad understands </a:t>
            </a:r>
            <a:r>
              <a:rPr lang="en-US" sz="1800" i="1" dirty="0">
                <a:latin typeface="Source Sans Pro" panose="020B0503030403020204" pitchFamily="34" charset="0"/>
              </a:rPr>
              <a:t>your</a:t>
            </a:r>
            <a:r>
              <a:rPr lang="en-US" sz="1800" dirty="0">
                <a:latin typeface="Source Sans Pro" panose="020B0503030403020204" pitchFamily="34" charset="0"/>
              </a:rPr>
              <a:t> </a:t>
            </a:r>
            <a:r>
              <a:rPr lang="en-US" sz="1800" dirty="0" err="1">
                <a:latin typeface="Source Sans Pro" panose="020B0503030403020204" pitchFamily="34" charset="0"/>
              </a:rPr>
              <a:t>maths</a:t>
            </a:r>
            <a:r>
              <a:rPr lang="en-US" sz="1800" dirty="0">
                <a:latin typeface="Source Sans Pro" panose="020B0503030403020204" pitchFamily="34" charset="0"/>
              </a:rPr>
              <a:t> abilities so it can </a:t>
            </a:r>
            <a:r>
              <a:rPr lang="en-GB" sz="1800" dirty="0">
                <a:latin typeface="Source Sans Pro" panose="020B0503030403020204" pitchFamily="34" charset="0"/>
              </a:rPr>
              <a:t>help </a:t>
            </a:r>
            <a:r>
              <a:rPr lang="en-GB" sz="1800" i="1" dirty="0">
                <a:latin typeface="Source Sans Pro" panose="020B0503030403020204" pitchFamily="34" charset="0"/>
              </a:rPr>
              <a:t>you</a:t>
            </a:r>
            <a:r>
              <a:rPr lang="en-GB" sz="1800" dirty="0">
                <a:latin typeface="Source Sans Pro" panose="020B0503030403020204" pitchFamily="34" charset="0"/>
              </a:rPr>
              <a:t> grow. </a:t>
            </a:r>
            <a:br>
              <a:rPr lang="en-GB" sz="1800" dirty="0">
                <a:latin typeface="Source Sans Pro" panose="020B0503030403020204" pitchFamily="34" charset="0"/>
              </a:rPr>
            </a:br>
            <a:br>
              <a:rPr lang="en-GB" sz="1800" dirty="0">
                <a:latin typeface="Source Sans Pro" panose="020B0503030403020204" pitchFamily="34" charset="0"/>
              </a:rPr>
            </a:br>
            <a:r>
              <a:rPr lang="en-GB" sz="1800" dirty="0">
                <a:latin typeface="Source Sans Pro" panose="020B0503030403020204" pitchFamily="34" charset="0"/>
              </a:rPr>
              <a:t>If you are helped to get answers correct, the programme will think this is the right level for you, and give you lessons that are too hard.</a:t>
            </a:r>
          </a:p>
          <a:p>
            <a:endParaRPr lang="en-GB" sz="2400" dirty="0"/>
          </a:p>
          <a:p>
            <a:endParaRPr lang="en-US" sz="2200" dirty="0"/>
          </a:p>
          <a:p>
            <a:endParaRPr lang="en-US" sz="2200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3058A54-3306-6D1E-21B8-FF4D3D60595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01264" y="1758462"/>
            <a:ext cx="5152383" cy="3597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63500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5000"/>
    </mc:Choice>
    <mc:Fallback xmlns="">
      <p:transition spd="slow" advClick="0" advTm="5000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D7E2DA-FBC9-0203-9218-EF9E5B4773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>
            <a:extLst>
              <a:ext uri="{FF2B5EF4-FFF2-40B4-BE49-F238E27FC236}">
                <a16:creationId xmlns:a16="http://schemas.microsoft.com/office/drawing/2014/main" id="{8E1346DD-F296-1925-8A68-0C05D8AECE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54049"/>
            <a:ext cx="10515600" cy="688975"/>
          </a:xfrm>
        </p:spPr>
        <p:txBody>
          <a:bodyPr>
            <a:normAutofit/>
          </a:bodyPr>
          <a:lstStyle/>
          <a:p>
            <a:r>
              <a:rPr lang="en-US" dirty="0"/>
              <a:t>Starting your DreamBox Maths journey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DD5D50A-F599-F8E7-5F34-6AA9CFD57ED1}"/>
              </a:ext>
            </a:extLst>
          </p:cNvPr>
          <p:cNvSpPr txBox="1"/>
          <p:nvPr/>
        </p:nvSpPr>
        <p:spPr>
          <a:xfrm>
            <a:off x="838200" y="2187701"/>
            <a:ext cx="4846913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Source Sans Pro" panose="020B0503030403020204" pitchFamily="34" charset="0"/>
              </a:rPr>
              <a:t>Once Launchpad is completed, you will continue with your DreamBox Maths lessons as normal.</a:t>
            </a:r>
          </a:p>
          <a:p>
            <a:endParaRPr lang="en-US" dirty="0">
              <a:latin typeface="Source Sans Pro" panose="020B0503030403020204" pitchFamily="34" charset="0"/>
            </a:endParaRPr>
          </a:p>
          <a:p>
            <a:r>
              <a:rPr lang="en-US" b="1" dirty="0">
                <a:solidFill>
                  <a:srgbClr val="008BB0"/>
                </a:solidFill>
                <a:latin typeface="Source Sans Pro" panose="020B0503030403020204" pitchFamily="34" charset="0"/>
              </a:rPr>
              <a:t>Enjoy Launchpad, and we can’t wait to see what you achieve on DreamBox </a:t>
            </a:r>
            <a:r>
              <a:rPr lang="en-US" b="1" dirty="0" err="1">
                <a:solidFill>
                  <a:srgbClr val="008BB0"/>
                </a:solidFill>
                <a:latin typeface="Source Sans Pro" panose="020B0503030403020204" pitchFamily="34" charset="0"/>
              </a:rPr>
              <a:t>Maths</a:t>
            </a:r>
            <a:r>
              <a:rPr lang="en-US" b="1" dirty="0">
                <a:solidFill>
                  <a:srgbClr val="008BB0"/>
                </a:solidFill>
                <a:latin typeface="Source Sans Pro" panose="020B0503030403020204" pitchFamily="34" charset="0"/>
              </a:rPr>
              <a:t>! </a:t>
            </a:r>
          </a:p>
          <a:p>
            <a:endParaRPr lang="en-GB" dirty="0"/>
          </a:p>
        </p:txBody>
      </p:sp>
      <p:pic>
        <p:nvPicPr>
          <p:cNvPr id="3" name="Picture 2" descr="A purple rectangular frame with green and black border&#10;&#10;Description automatically generated">
            <a:extLst>
              <a:ext uri="{FF2B5EF4-FFF2-40B4-BE49-F238E27FC236}">
                <a16:creationId xmlns:a16="http://schemas.microsoft.com/office/drawing/2014/main" id="{745121E9-C889-BE3C-8A36-B03763A79ED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06888" y="1521817"/>
            <a:ext cx="5183313" cy="4234214"/>
          </a:xfrm>
          <a:prstGeom prst="rect">
            <a:avLst/>
          </a:prstGeom>
          <a:noFill/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DF151F0A-4670-44FB-0B9B-973905D8C9B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2904" r="13643"/>
          <a:stretch>
            <a:fillRect/>
          </a:stretch>
        </p:blipFill>
        <p:spPr>
          <a:xfrm>
            <a:off x="6662712" y="1976887"/>
            <a:ext cx="4837626" cy="360786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0C95F094-BF39-7157-4CFD-A8C5A2CE13C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85113" y="4524216"/>
            <a:ext cx="1787418" cy="21210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83867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5000"/>
    </mc:Choice>
    <mc:Fallback xmlns="">
      <p:transition spd="slow" advClick="0" advTm="5000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1CE7AF-AE6D-001A-168D-1D6336FC50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urple card with white text&#10;&#10;Description automatically generated">
            <a:extLst>
              <a:ext uri="{FF2B5EF4-FFF2-40B4-BE49-F238E27FC236}">
                <a16:creationId xmlns:a16="http://schemas.microsoft.com/office/drawing/2014/main" id="{F5DE1EAE-2351-C82A-8B01-A4F7B6D70C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1"/>
            <a:ext cx="12191999" cy="6857999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257E7DFD-310B-117F-D78D-D1B9E36865C2}"/>
              </a:ext>
            </a:extLst>
          </p:cNvPr>
          <p:cNvSpPr txBox="1">
            <a:spLocks/>
          </p:cNvSpPr>
          <p:nvPr/>
        </p:nvSpPr>
        <p:spPr>
          <a:xfrm>
            <a:off x="913414" y="2882758"/>
            <a:ext cx="7805089" cy="109248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5400" b="1" dirty="0">
                <a:solidFill>
                  <a:schemeClr val="bg1"/>
                </a:solidFill>
                <a:latin typeface="Source Sans Pro Semibold" panose="020B0503030403020204" pitchFamily="34" charset="0"/>
              </a:rPr>
              <a:t>Questions?</a:t>
            </a:r>
            <a:endParaRPr lang="en-GB" sz="5400" b="1" dirty="0">
              <a:latin typeface="Source Sans Pro Semibold" panose="020B050303040302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782AB516-D205-B5B5-D692-4F3E11B210D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97509" y="3773855"/>
            <a:ext cx="2540000" cy="2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7994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5000"/>
    </mc:Choice>
    <mc:Fallback xmlns="">
      <p:transition spd="slow" advClick="0" advTm="5000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d2072689-b1a2-4873-a713-d6b4a62aa141" xsi:nil="true"/>
    <lcf76f155ced4ddcb4097134ff3c332f xmlns="ffc8707a-8127-4f35-8ef5-7e8f9404392a">
      <Terms xmlns="http://schemas.microsoft.com/office/infopath/2007/PartnerControls"/>
    </lcf76f155ced4ddcb4097134ff3c332f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297B9EB3B3F074C85D89AB44AC9C24C" ma:contentTypeVersion="13" ma:contentTypeDescription="Create a new document." ma:contentTypeScope="" ma:versionID="1382c55c2d70437e08d444c48d8144e2">
  <xsd:schema xmlns:xsd="http://www.w3.org/2001/XMLSchema" xmlns:xs="http://www.w3.org/2001/XMLSchema" xmlns:p="http://schemas.microsoft.com/office/2006/metadata/properties" xmlns:ns2="ffc8707a-8127-4f35-8ef5-7e8f9404392a" xmlns:ns3="d2072689-b1a2-4873-a713-d6b4a62aa141" targetNamespace="http://schemas.microsoft.com/office/2006/metadata/properties" ma:root="true" ma:fieldsID="eb7cc73dd60b64f193a5d3e62e9005dc" ns2:_="" ns3:_="">
    <xsd:import namespace="ffc8707a-8127-4f35-8ef5-7e8f9404392a"/>
    <xsd:import namespace="d2072689-b1a2-4873-a713-d6b4a62aa14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Locatio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fc8707a-8127-4f35-8ef5-7e8f9404392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15" nillable="true" ma:displayName="Location" ma:indexed="true" ma:internalName="MediaServiceLocation" ma:readOnly="true">
      <xsd:simpleType>
        <xsd:restriction base="dms:Text"/>
      </xsd:simpleType>
    </xsd:element>
    <xsd:element name="lcf76f155ced4ddcb4097134ff3c332f" ma:index="17" nillable="true" ma:taxonomy="true" ma:internalName="lcf76f155ced4ddcb4097134ff3c332f" ma:taxonomyFieldName="MediaServiceImageTags" ma:displayName="Image Tags" ma:readOnly="false" ma:fieldId="{5cf76f15-5ced-4ddc-b409-7134ff3c332f}" ma:taxonomyMulti="true" ma:sspId="47e9bbfb-a8e6-46eb-af7e-63cc1449cda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BillingMetadata" ma:index="20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2072689-b1a2-4873-a713-d6b4a62aa141" elementFormDefault="qualified">
    <xsd:import namespace="http://schemas.microsoft.com/office/2006/documentManagement/types"/>
    <xsd:import namespace="http://schemas.microsoft.com/office/infopath/2007/PartnerControls"/>
    <xsd:element name="TaxCatchAll" ma:index="18" nillable="true" ma:displayName="Taxonomy Catch All Column" ma:hidden="true" ma:list="{721d8336-48c0-4216-9252-b933713d336f}" ma:internalName="TaxCatchAll" ma:showField="CatchAllData" ma:web="d2072689-b1a2-4873-a713-d6b4a62aa14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9AEA0860-C6AD-4494-8523-EC6DF9CB438A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5658B8BC-893F-425D-96F0-9C8E5D7C5558}">
  <ds:schemaRefs>
    <ds:schemaRef ds:uri="http://purl.org/dc/elements/1.1/"/>
    <ds:schemaRef ds:uri="http://schemas.microsoft.com/office/2006/metadata/properties"/>
    <ds:schemaRef ds:uri="ffc8707a-8127-4f35-8ef5-7e8f9404392a"/>
    <ds:schemaRef ds:uri="http://purl.org/dc/dcmitype/"/>
    <ds:schemaRef ds:uri="http://schemas.microsoft.com/office/infopath/2007/PartnerControls"/>
    <ds:schemaRef ds:uri="http://purl.org/dc/terms/"/>
    <ds:schemaRef ds:uri="http://schemas.microsoft.com/office/2006/documentManagement/types"/>
    <ds:schemaRef ds:uri="http://schemas.openxmlformats.org/package/2006/metadata/core-properties"/>
    <ds:schemaRef ds:uri="d2072689-b1a2-4873-a713-d6b4a62aa141"/>
    <ds:schemaRef ds:uri="http://www.w3.org/XML/1998/namespace"/>
    <ds:schemaRef ds:uri="6b6334d5-14e7-46da-b913-89c9e9ecec62"/>
  </ds:schemaRefs>
</ds:datastoreItem>
</file>

<file path=customXml/itemProps3.xml><?xml version="1.0" encoding="utf-8"?>
<ds:datastoreItem xmlns:ds="http://schemas.openxmlformats.org/officeDocument/2006/customXml" ds:itemID="{CC63AF34-BE10-4C58-865B-64B11965375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fc8707a-8127-4f35-8ef5-7e8f9404392a"/>
    <ds:schemaRef ds:uri="d2072689-b1a2-4873-a713-d6b4a62aa14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13</TotalTime>
  <Words>345</Words>
  <Application>Microsoft Macintosh PowerPoint</Application>
  <PresentationFormat>Widescreen</PresentationFormat>
  <Paragraphs>52</Paragraphs>
  <Slides>7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5" baseType="lpstr">
      <vt:lpstr>Aptos</vt:lpstr>
      <vt:lpstr>Arial</vt:lpstr>
      <vt:lpstr>Calibri</vt:lpstr>
      <vt:lpstr>Calibri Light</vt:lpstr>
      <vt:lpstr>Source Sans Pro</vt:lpstr>
      <vt:lpstr>Source Sans Pro Semibold</vt:lpstr>
      <vt:lpstr>Wingdings</vt:lpstr>
      <vt:lpstr>Office Theme</vt:lpstr>
      <vt:lpstr>PowerPoint Presentation</vt:lpstr>
      <vt:lpstr>What is Launchpad?</vt:lpstr>
      <vt:lpstr>How does Launchpad work?</vt:lpstr>
      <vt:lpstr>How does Launchpad work?</vt:lpstr>
      <vt:lpstr>Tips for Launchpad</vt:lpstr>
      <vt:lpstr>Starting your DreamBox Maths journey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Want to improve pupils’ vocabulary, stamina  and comprehension?</dc:title>
  <dc:creator>Partner Plus</dc:creator>
  <cp:lastModifiedBy>office 4</cp:lastModifiedBy>
  <cp:revision>22</cp:revision>
  <dcterms:created xsi:type="dcterms:W3CDTF">2023-09-21T13:13:59Z</dcterms:created>
  <dcterms:modified xsi:type="dcterms:W3CDTF">2026-09-08T14:15:38Z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0x0101000297B9EB3B3F074C85D89AB44AC9C24C</vt:lpwstr>
  </property>
  <property fmtid="{D5CDD505-2E9C-101B-9397-08002B2CF9AE}" pid="3" name="MediaServiceImageTags">
    <vt:lpwstr/>
  </property>
</Properties>
</file>